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3" r:id="rId2"/>
    <p:sldId id="283" r:id="rId3"/>
    <p:sldId id="268" r:id="rId4"/>
    <p:sldId id="284" r:id="rId5"/>
    <p:sldId id="265" r:id="rId6"/>
    <p:sldId id="275" r:id="rId7"/>
    <p:sldId id="270" r:id="rId8"/>
    <p:sldId id="276" r:id="rId9"/>
    <p:sldId id="279" r:id="rId10"/>
    <p:sldId id="280" r:id="rId11"/>
    <p:sldId id="272" r:id="rId12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CCECFF"/>
    <a:srgbClr val="CC3300"/>
    <a:srgbClr val="3399FF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19" autoAdjust="0"/>
    <p:restoredTop sz="87199" autoAdjust="0"/>
  </p:normalViewPr>
  <p:slideViewPr>
    <p:cSldViewPr snapToGrid="0">
      <p:cViewPr varScale="1">
        <p:scale>
          <a:sx n="59" d="100"/>
          <a:sy n="59" d="100"/>
        </p:scale>
        <p:origin x="984" y="48"/>
      </p:cViewPr>
      <p:guideLst/>
    </p:cSldViewPr>
  </p:slideViewPr>
  <p:notesTextViewPr>
    <p:cViewPr>
      <p:scale>
        <a:sx n="75" d="100"/>
        <a:sy n="75" d="100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92" y="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E2461A-7916-41C2-BCC9-6F5ECD626426}" type="datetimeFigureOut">
              <a:rPr lang="ro-RO" smtClean="0"/>
              <a:t>11.03.2020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78AB66-6963-498C-AC14-BB734EF39A0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19609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8AB66-6963-498C-AC14-BB734EF39A0D}" type="slidenum">
              <a:rPr lang="ro-RO" smtClean="0"/>
              <a:t>3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342016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8AB66-6963-498C-AC14-BB734EF39A0D}" type="slidenum">
              <a:rPr lang="ro-RO" smtClean="0"/>
              <a:t>4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12861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239CC-6633-4020-A220-AA52D2AA9645}" type="datetimeFigureOut">
              <a:rPr lang="ro-RO" smtClean="0"/>
              <a:t>11.03.2020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8CA26-C9D1-4AA8-9986-7B4D64235CA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756612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239CC-6633-4020-A220-AA52D2AA9645}" type="datetimeFigureOut">
              <a:rPr lang="ro-RO" smtClean="0"/>
              <a:t>11.03.2020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8CA26-C9D1-4AA8-9986-7B4D64235CA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770847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239CC-6633-4020-A220-AA52D2AA9645}" type="datetimeFigureOut">
              <a:rPr lang="ro-RO" smtClean="0"/>
              <a:t>11.03.2020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8CA26-C9D1-4AA8-9986-7B4D64235CA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80568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239CC-6633-4020-A220-AA52D2AA9645}" type="datetimeFigureOut">
              <a:rPr lang="ro-RO" smtClean="0"/>
              <a:t>11.03.2020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8CA26-C9D1-4AA8-9986-7B4D64235CA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23397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239CC-6633-4020-A220-AA52D2AA9645}" type="datetimeFigureOut">
              <a:rPr lang="ro-RO" smtClean="0"/>
              <a:t>11.03.2020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8CA26-C9D1-4AA8-9986-7B4D64235CA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04859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239CC-6633-4020-A220-AA52D2AA9645}" type="datetimeFigureOut">
              <a:rPr lang="ro-RO" smtClean="0"/>
              <a:t>11.03.2020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8CA26-C9D1-4AA8-9986-7B4D64235CA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8646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239CC-6633-4020-A220-AA52D2AA9645}" type="datetimeFigureOut">
              <a:rPr lang="ro-RO" smtClean="0"/>
              <a:t>11.03.2020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8CA26-C9D1-4AA8-9986-7B4D64235CA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36403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239CC-6633-4020-A220-AA52D2AA9645}" type="datetimeFigureOut">
              <a:rPr lang="ro-RO" smtClean="0"/>
              <a:t>11.03.2020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8CA26-C9D1-4AA8-9986-7B4D64235CA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307390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239CC-6633-4020-A220-AA52D2AA9645}" type="datetimeFigureOut">
              <a:rPr lang="ro-RO" smtClean="0"/>
              <a:t>11.03.2020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8CA26-C9D1-4AA8-9986-7B4D64235CA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76337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239CC-6633-4020-A220-AA52D2AA9645}" type="datetimeFigureOut">
              <a:rPr lang="ro-RO" smtClean="0"/>
              <a:t>11.03.2020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8CA26-C9D1-4AA8-9986-7B4D64235CA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908936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239CC-6633-4020-A220-AA52D2AA9645}" type="datetimeFigureOut">
              <a:rPr lang="ro-RO" smtClean="0"/>
              <a:t>11.03.2020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8CA26-C9D1-4AA8-9986-7B4D64235CA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41729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239CC-6633-4020-A220-AA52D2AA9645}" type="datetimeFigureOut">
              <a:rPr lang="ro-RO" smtClean="0"/>
              <a:t>11.03.2020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8CA26-C9D1-4AA8-9986-7B4D64235CA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01073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uefiscdi.gov.ro/open-science-hub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uefiscdi.gov.ro/open-science-hub" TargetMode="External"/><Relationship Id="rId3" Type="http://schemas.openxmlformats.org/officeDocument/2006/relationships/hyperlink" Target="https://www.facebook.com/OSH.byUEFISCDI/" TargetMode="External"/><Relationship Id="rId7" Type="http://schemas.openxmlformats.org/officeDocument/2006/relationships/image" Target="../media/image1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emf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uefiscdi.gov.ro/open-science-in-romania" TargetMode="External"/><Relationship Id="rId2" Type="http://schemas.openxmlformats.org/officeDocument/2006/relationships/hyperlink" Target="https://uefiscdi.gov.ro/open-science-hub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efiscdi.gov.ro/consolidarea-capacitatii-anticipatorii-de-elaborare-a-politicilor-publice-bazate-pe-dovezi-in-domeniul-cercetarii-dezvoltarii-si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openaire.eu/" TargetMode="External"/><Relationship Id="rId13" Type="http://schemas.openxmlformats.org/officeDocument/2006/relationships/image" Target="../media/image7.png"/><Relationship Id="rId3" Type="http://schemas.openxmlformats.org/officeDocument/2006/relationships/hyperlink" Target="https://uefiscdi.gov.ro/open-science-hub" TargetMode="External"/><Relationship Id="rId7" Type="http://schemas.openxmlformats.org/officeDocument/2006/relationships/hyperlink" Target="https://ni4os.eu/" TargetMode="External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efiscdi.gov.ro/open-science-in-romania" TargetMode="External"/><Relationship Id="rId11" Type="http://schemas.openxmlformats.org/officeDocument/2006/relationships/hyperlink" Target="https://www.scienceeurope.org/our-priorities/open-access" TargetMode="External"/><Relationship Id="rId5" Type="http://schemas.openxmlformats.org/officeDocument/2006/relationships/image" Target="../media/image5.jpg"/><Relationship Id="rId15" Type="http://schemas.openxmlformats.org/officeDocument/2006/relationships/image" Target="../media/image2.png"/><Relationship Id="rId10" Type="http://schemas.openxmlformats.org/officeDocument/2006/relationships/hyperlink" Target="https://uefiscdi.gov.ro/research-data-alliance-rda" TargetMode="External"/><Relationship Id="rId4" Type="http://schemas.openxmlformats.org/officeDocument/2006/relationships/image" Target="../media/image1.png"/><Relationship Id="rId9" Type="http://schemas.openxmlformats.org/officeDocument/2006/relationships/hyperlink" Target="https://uefiscdi.gov.ro/openaire-advance" TargetMode="External"/><Relationship Id="rId14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671458" y="4958911"/>
            <a:ext cx="518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 smtClean="0"/>
              <a:t>Alina Irimia, </a:t>
            </a:r>
          </a:p>
          <a:p>
            <a:r>
              <a:rPr lang="ro-RO" i="1" dirty="0" smtClean="0"/>
              <a:t>Open Science Hub Romania</a:t>
            </a:r>
            <a:endParaRPr lang="ro-RO" i="1" dirty="0"/>
          </a:p>
        </p:txBody>
      </p:sp>
      <p:sp>
        <p:nvSpPr>
          <p:cNvPr id="8" name="Rectangle 7"/>
          <p:cNvSpPr/>
          <p:nvPr/>
        </p:nvSpPr>
        <p:spPr>
          <a:xfrm>
            <a:off x="794658" y="2292658"/>
            <a:ext cx="10417628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o-RO" sz="800" b="1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r>
              <a:rPr lang="ro-RO" sz="2000" b="1" dirty="0" smtClean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Identificarea </a:t>
            </a:r>
            <a:r>
              <a:rPr lang="ro-RO" sz="2000" b="1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cadrului general și dezvoltarea direcțiilor strategice</a:t>
            </a:r>
            <a:endParaRPr lang="ro-RO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o-RO" sz="2000" b="1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pentru „Open Science” în </a:t>
            </a:r>
            <a:r>
              <a:rPr lang="ro-RO" sz="2000" b="1" dirty="0" smtClean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România</a:t>
            </a:r>
            <a:endParaRPr lang="en-US" sz="2000" b="1" dirty="0" smtClean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algn="ctr"/>
            <a:endParaRPr lang="ro-R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GB" i="1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Atelier de </a:t>
            </a:r>
            <a:r>
              <a:rPr lang="ro-RO" i="1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învățare </a:t>
            </a:r>
            <a:r>
              <a:rPr lang="ro-RO" i="1" dirty="0" smtClean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mutuală</a:t>
            </a:r>
            <a:endParaRPr lang="ro-R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o-RO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- 10 martie 2020, Bucuresti, Hotel Intercontinental -</a:t>
            </a:r>
            <a:endParaRPr lang="ro-R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800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endParaRPr lang="ro-R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9" name="Content Placeholder 4">
            <a:hlinkClick r:id="rId2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1130" y="130630"/>
            <a:ext cx="2997721" cy="158931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65297" y="600929"/>
            <a:ext cx="1123950" cy="914400"/>
          </a:xfrm>
          <a:prstGeom prst="rect">
            <a:avLst/>
          </a:prstGeom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658" y="724165"/>
            <a:ext cx="1876879" cy="667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by.png (403×141)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736" y="6030733"/>
            <a:ext cx="1515835" cy="530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7945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796141" y="511628"/>
            <a:ext cx="1894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AGENDA</a:t>
            </a:r>
            <a:endParaRPr lang="ro-RO" sz="2800" b="1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135415"/>
              </p:ext>
            </p:extLst>
          </p:nvPr>
        </p:nvGraphicFramePr>
        <p:xfrm>
          <a:off x="1578428" y="2270927"/>
          <a:ext cx="9307286" cy="2194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80788"/>
                <a:gridCol w="3477962"/>
                <a:gridCol w="3648536"/>
              </a:tblGrid>
              <a:tr h="22225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dirty="0">
                          <a:effectLst/>
                        </a:rPr>
                        <a:t>14.00 – 15.30</a:t>
                      </a:r>
                      <a:endParaRPr lang="ro-RO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dirty="0" smtClean="0">
                          <a:effectLst/>
                        </a:rPr>
                        <a:t>Bune </a:t>
                      </a:r>
                      <a:r>
                        <a:rPr lang="ro-RO" sz="1800" dirty="0">
                          <a:effectLst/>
                        </a:rPr>
                        <a:t>practici cu privire la Open Access; implicații ale Planului S 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800" dirty="0" smtClean="0">
                          <a:effectLst/>
                        </a:rPr>
                        <a:t>Costuri de procesare a articolelor (APCs)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o-RO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o-RO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225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dirty="0">
                          <a:effectLst/>
                        </a:rPr>
                        <a:t>15.30 – 15.45</a:t>
                      </a:r>
                      <a:endParaRPr lang="ro-RO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effectLst/>
                        </a:rPr>
                        <a:t>Pauză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>
                          <a:effectLst/>
                        </a:rPr>
                        <a:t>de </a:t>
                      </a:r>
                      <a:r>
                        <a:rPr lang="en-US" sz="1800" dirty="0" err="1" smtClean="0">
                          <a:effectLst/>
                        </a:rPr>
                        <a:t>cafea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o-RO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15.45 </a:t>
                      </a:r>
                      <a:r>
                        <a:rPr lang="ro-RO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17.00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Acces </a:t>
                      </a:r>
                      <a:r>
                        <a:rPr lang="ro-RO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liber la datele de cercetare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Noua generație de metrici</a:t>
                      </a:r>
                      <a:endParaRPr lang="ro-RO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578428" y="1624596"/>
            <a:ext cx="9307286" cy="646331"/>
          </a:xfrm>
          <a:prstGeom prst="rect">
            <a:avLst/>
          </a:prstGeom>
          <a:solidFill>
            <a:srgbClr val="DEEA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o-RO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Sesiuni</a:t>
            </a:r>
            <a:r>
              <a:rPr kumimoji="0" lang="en-US" altLang="ro-RO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kumimoji="0" lang="en-US" altLang="ro-RO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tematice</a:t>
            </a:r>
            <a:r>
              <a:rPr kumimoji="0" lang="en-US" altLang="ro-RO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 (14.00– 17.00)</a:t>
            </a:r>
            <a:endParaRPr kumimoji="0" lang="ro-RO" altLang="ro-R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o-RO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17.00 – 17.15: </a:t>
            </a:r>
            <a:r>
              <a:rPr kumimoji="0" lang="en-US" altLang="ro-RO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Concluzii</a:t>
            </a:r>
            <a:r>
              <a:rPr kumimoji="0" lang="en-US" altLang="ro-RO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kumimoji="0" lang="en-US" altLang="ro-RO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și</a:t>
            </a:r>
            <a:r>
              <a:rPr kumimoji="0" lang="en-US" altLang="ro-RO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kumimoji="0" lang="en-US" altLang="ro-RO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activități</a:t>
            </a:r>
            <a:r>
              <a:rPr kumimoji="0" lang="en-US" altLang="ro-RO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kumimoji="0" lang="en-US" altLang="ro-RO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viitoare</a:t>
            </a:r>
            <a:endParaRPr kumimoji="0" lang="en-US" altLang="ro-R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3037112" y="2045732"/>
            <a:ext cx="7500259" cy="1241753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73026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Urm</a:t>
            </a:r>
            <a:r>
              <a:rPr lang="ro-RO" dirty="0" smtClean="0"/>
              <a:t>ăriți-ne..</a:t>
            </a:r>
            <a:endParaRPr lang="ro-RO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4190" y="2436681"/>
            <a:ext cx="3498855" cy="1855001"/>
          </a:xfrm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1698897" y="2353040"/>
            <a:ext cx="3964139" cy="372823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800" dirty="0" smtClean="0">
                <a:solidFill>
                  <a:srgbClr val="0099FF"/>
                </a:solidFill>
              </a:rPr>
              <a:t>@</a:t>
            </a:r>
            <a:r>
              <a:rPr lang="en-US" sz="1800" dirty="0" err="1" smtClean="0">
                <a:solidFill>
                  <a:srgbClr val="0099FF"/>
                </a:solidFill>
              </a:rPr>
              <a:t>ro_openscience</a:t>
            </a:r>
            <a:r>
              <a:rPr lang="ro-RO" sz="2000" dirty="0" smtClean="0">
                <a:solidFill>
                  <a:srgbClr val="FF0000"/>
                </a:solidFill>
              </a:rPr>
              <a:t/>
            </a:r>
            <a:br>
              <a:rPr lang="ro-RO" sz="2000" dirty="0" smtClean="0">
                <a:solidFill>
                  <a:srgbClr val="FF0000"/>
                </a:solidFill>
              </a:rPr>
            </a:br>
            <a:endParaRPr lang="en-US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o-RO" sz="1800" u="sng" dirty="0" smtClean="0">
                <a:hlinkClick r:id="rId3"/>
              </a:rPr>
              <a:t>fb.me/O</a:t>
            </a:r>
            <a:r>
              <a:rPr lang="en-US" sz="1800" u="sng" dirty="0" err="1" smtClean="0">
                <a:hlinkClick r:id="rId3"/>
              </a:rPr>
              <a:t>SHubRO</a:t>
            </a:r>
            <a:endParaRPr lang="en-US" sz="1800" u="sng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12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o-RO" sz="1800" dirty="0" smtClean="0"/>
              <a:t>Grup discuții</a:t>
            </a:r>
            <a:r>
              <a:rPr lang="en-US" sz="1800" dirty="0" smtClean="0"/>
              <a:t>:</a:t>
            </a:r>
            <a:endParaRPr lang="ro-RO" sz="1800" dirty="0" smtClean="0"/>
          </a:p>
          <a:p>
            <a:pPr marL="0" indent="0">
              <a:buNone/>
            </a:pPr>
            <a:r>
              <a:rPr lang="ro-RO" sz="1800" dirty="0" smtClean="0">
                <a:solidFill>
                  <a:srgbClr val="0070C0"/>
                </a:solidFill>
              </a:rPr>
              <a:t>Open Science Hub RO</a:t>
            </a:r>
            <a:r>
              <a:rPr lang="en-US" sz="1800" dirty="0" smtClean="0">
                <a:solidFill>
                  <a:srgbClr val="0070C0"/>
                </a:solidFill>
              </a:rPr>
              <a:t> </a:t>
            </a:r>
            <a:r>
              <a:rPr lang="ro-RO" sz="1800" dirty="0" smtClean="0">
                <a:solidFill>
                  <a:srgbClr val="0070C0"/>
                </a:solidFill>
              </a:rPr>
              <a:t>facebook.com/groups</a:t>
            </a:r>
            <a:r>
              <a:rPr lang="en-US" sz="1800" dirty="0" smtClean="0">
                <a:solidFill>
                  <a:srgbClr val="0070C0"/>
                </a:solidFill>
              </a:rPr>
              <a:t>/</a:t>
            </a:r>
            <a:r>
              <a:rPr lang="en-US" sz="1800" dirty="0" err="1" smtClean="0">
                <a:solidFill>
                  <a:srgbClr val="0070C0"/>
                </a:solidFill>
              </a:rPr>
              <a:t>OShubRO</a:t>
            </a:r>
            <a:endParaRPr lang="en-US" sz="18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500" dirty="0" smtClean="0">
              <a:solidFill>
                <a:srgbClr val="00206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dirty="0" smtClean="0">
                <a:solidFill>
                  <a:srgbClr val="002060"/>
                </a:solidFill>
              </a:rPr>
              <a:t>open-science@uefiscdi.ro </a:t>
            </a:r>
            <a:r>
              <a:rPr lang="ro-RO" sz="1800" dirty="0" smtClean="0">
                <a:solidFill>
                  <a:srgbClr val="FF0000"/>
                </a:solidFill>
              </a:rPr>
              <a:t/>
            </a:r>
            <a:br>
              <a:rPr lang="ro-RO" sz="1800" dirty="0" smtClean="0">
                <a:solidFill>
                  <a:srgbClr val="FF0000"/>
                </a:solidFill>
              </a:rPr>
            </a:br>
            <a:endParaRPr lang="en-US" sz="1800" dirty="0" smtClean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1300" dirty="0" smtClean="0">
              <a:solidFill>
                <a:srgbClr val="33CCCC"/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950122" y="2826645"/>
            <a:ext cx="748775" cy="2989580"/>
            <a:chOff x="950122" y="2826645"/>
            <a:chExt cx="748775" cy="2989580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0350" y="5221180"/>
              <a:ext cx="595045" cy="595045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7821" y="2826645"/>
              <a:ext cx="560105" cy="466753"/>
            </a:xfrm>
            <a:prstGeom prst="rect">
              <a:avLst/>
            </a:prstGeom>
            <a:noFill/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6844" y="4271944"/>
              <a:ext cx="715332" cy="71533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0122" y="3391748"/>
              <a:ext cx="748775" cy="605010"/>
            </a:xfrm>
            <a:prstGeom prst="rect">
              <a:avLst/>
            </a:prstGeom>
          </p:spPr>
        </p:pic>
      </p:grpSp>
      <p:sp>
        <p:nvSpPr>
          <p:cNvPr id="15" name="Rectangle 14"/>
          <p:cNvSpPr/>
          <p:nvPr/>
        </p:nvSpPr>
        <p:spPr>
          <a:xfrm>
            <a:off x="7444190" y="4492620"/>
            <a:ext cx="40750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dirty="0" smtClean="0">
                <a:hlinkClick r:id="rId8"/>
              </a:rPr>
              <a:t>https://uefiscdi.gov.ro/open-science-hub</a:t>
            </a:r>
            <a:r>
              <a:rPr lang="en-US" dirty="0" smtClean="0"/>
              <a:t> 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56960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4">
            <a:hlinkClick r:id="rId2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787" y="0"/>
            <a:ext cx="2997721" cy="158931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97954" y="470299"/>
            <a:ext cx="1123950" cy="914400"/>
          </a:xfrm>
          <a:prstGeom prst="rect">
            <a:avLst/>
          </a:prstGeom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315" y="593535"/>
            <a:ext cx="1876879" cy="667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718458" y="1661832"/>
            <a:ext cx="1041762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o-RO" sz="800" b="1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r>
              <a:rPr lang="ro-RO" sz="2000" b="1" dirty="0" smtClean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Identificarea </a:t>
            </a:r>
            <a:r>
              <a:rPr lang="ro-RO" sz="2000" b="1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cadrului general și dezvoltarea direcțiilor strategice</a:t>
            </a:r>
            <a:endParaRPr lang="ro-RO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o-RO" sz="2000" b="1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pentru „Open Science” în </a:t>
            </a:r>
            <a:r>
              <a:rPr lang="ro-RO" sz="2000" b="1" dirty="0" smtClean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România</a:t>
            </a:r>
            <a:endParaRPr lang="en-US" sz="2000" b="1" dirty="0" smtClean="0"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algn="ctr"/>
            <a:endParaRPr lang="ro-R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GB" i="1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Atelier de </a:t>
            </a:r>
            <a:r>
              <a:rPr lang="ro-RO" i="1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învățare </a:t>
            </a:r>
            <a:r>
              <a:rPr lang="ro-RO" i="1" dirty="0" smtClean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mutuală</a:t>
            </a:r>
            <a:endParaRPr lang="ro-R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800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endParaRPr lang="ro-R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436914" y="3396344"/>
            <a:ext cx="9503229" cy="317009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o-RO" dirty="0" smtClean="0">
                <a:solidFill>
                  <a:srgbClr val="333333"/>
                </a:solidFill>
                <a:latin typeface="Open Sans"/>
              </a:rPr>
              <a:t>Dezvoltarea </a:t>
            </a:r>
            <a:r>
              <a:rPr lang="ro-RO" dirty="0">
                <a:solidFill>
                  <a:srgbClr val="333333"/>
                </a:solidFill>
                <a:latin typeface="Open Sans"/>
              </a:rPr>
              <a:t>cadrului strategic național pentru știința deschisă, </a:t>
            </a:r>
            <a:r>
              <a:rPr lang="ro-RO" dirty="0" smtClean="0">
                <a:solidFill>
                  <a:srgbClr val="333333"/>
                </a:solidFill>
                <a:latin typeface="Open Sans"/>
              </a:rPr>
              <a:t>în </a:t>
            </a:r>
            <a:r>
              <a:rPr lang="ro-RO" dirty="0">
                <a:solidFill>
                  <a:srgbClr val="333333"/>
                </a:solidFill>
                <a:latin typeface="Open Sans"/>
              </a:rPr>
              <a:t>cadrul proiectului </a:t>
            </a:r>
            <a:r>
              <a:rPr lang="ro-RO" dirty="0">
                <a:latin typeface="Open Sans"/>
              </a:rPr>
              <a:t>"</a:t>
            </a:r>
            <a:r>
              <a:rPr lang="ro-RO" dirty="0">
                <a:solidFill>
                  <a:schemeClr val="accent5"/>
                </a:solidFill>
                <a:latin typeface="Open Sans"/>
              </a:rPr>
              <a:t>Creșterea capacității sistemului CDI de a răspunde provocărilor globale. Consolidarea capacității anticipatorii de elaborare a politicilor publice bazate pe dovezi</a:t>
            </a:r>
            <a:r>
              <a:rPr lang="ro-RO" dirty="0">
                <a:solidFill>
                  <a:srgbClr val="333333"/>
                </a:solidFill>
                <a:latin typeface="Open Sans"/>
              </a:rPr>
              <a:t>" POCA 127557. </a:t>
            </a:r>
            <a:endParaRPr lang="ro-RO" dirty="0" smtClean="0">
              <a:solidFill>
                <a:srgbClr val="333333"/>
              </a:solidFill>
              <a:latin typeface="Open Sans"/>
            </a:endParaRPr>
          </a:p>
          <a:p>
            <a:r>
              <a:rPr lang="ro-RO" dirty="0">
                <a:solidFill>
                  <a:srgbClr val="333333"/>
                </a:solidFill>
                <a:latin typeface="Open Sans"/>
              </a:rPr>
              <a:t>(</a:t>
            </a:r>
            <a:r>
              <a:rPr lang="ro-RO" dirty="0" smtClean="0">
                <a:solidFill>
                  <a:srgbClr val="333333"/>
                </a:solidFill>
                <a:latin typeface="Open Sans"/>
              </a:rPr>
              <a:t>alături </a:t>
            </a:r>
            <a:r>
              <a:rPr lang="ro-RO" dirty="0">
                <a:solidFill>
                  <a:srgbClr val="333333"/>
                </a:solidFill>
                <a:latin typeface="Open Sans"/>
              </a:rPr>
              <a:t>de Ministerul Educației și </a:t>
            </a:r>
            <a:r>
              <a:rPr lang="ro-RO" dirty="0" smtClean="0">
                <a:solidFill>
                  <a:srgbClr val="333333"/>
                </a:solidFill>
                <a:latin typeface="Open Sans"/>
              </a:rPr>
              <a:t>Cercetării)</a:t>
            </a:r>
          </a:p>
          <a:p>
            <a:endParaRPr lang="ro-RO" dirty="0">
              <a:solidFill>
                <a:srgbClr val="333333"/>
              </a:solidFill>
              <a:latin typeface="Open Sans"/>
            </a:endParaRPr>
          </a:p>
          <a:p>
            <a:r>
              <a:rPr lang="ro-RO" b="1" i="1" dirty="0" smtClean="0"/>
              <a:t>A 4.1. Dezvoltarea </a:t>
            </a:r>
            <a:r>
              <a:rPr lang="ro-RO" b="1" i="1" dirty="0"/>
              <a:t>cadrului strategic și</a:t>
            </a:r>
            <a:r>
              <a:rPr lang="en-US" b="1" i="1" dirty="0"/>
              <a:t> </a:t>
            </a:r>
            <a:r>
              <a:rPr lang="ro-RO" b="1" i="1" dirty="0"/>
              <a:t>funcțional cu privire </a:t>
            </a:r>
            <a:r>
              <a:rPr lang="ro-RO" b="1" i="1" dirty="0" smtClean="0"/>
              <a:t>la </a:t>
            </a:r>
            <a:r>
              <a:rPr lang="ro-RO" b="1" i="1" dirty="0"/>
              <a:t>Știința deschisă (Open Science) </a:t>
            </a:r>
            <a:r>
              <a:rPr lang="ro-RO" b="1" i="1" dirty="0" smtClean="0">
                <a:solidFill>
                  <a:srgbClr val="C00000"/>
                </a:solidFill>
              </a:rPr>
              <a:t>OS</a:t>
            </a:r>
            <a:r>
              <a:rPr lang="ro-RO" b="1" i="1" dirty="0"/>
              <a:t/>
            </a:r>
            <a:br>
              <a:rPr lang="ro-RO" b="1" i="1" dirty="0"/>
            </a:br>
            <a:r>
              <a:rPr lang="ro-RO" sz="1200" b="1" i="1" dirty="0"/>
              <a:t>&amp;</a:t>
            </a:r>
            <a:r>
              <a:rPr lang="ro-RO" sz="2000" b="1" i="1" dirty="0"/>
              <a:t> </a:t>
            </a:r>
            <a:r>
              <a:rPr lang="ro-RO" b="1" i="1" dirty="0"/>
              <a:t>Acces deschis (Open</a:t>
            </a:r>
            <a:r>
              <a:rPr lang="en-US" b="1" i="1" dirty="0"/>
              <a:t> </a:t>
            </a:r>
            <a:r>
              <a:rPr lang="ro-RO" b="1" i="1" dirty="0"/>
              <a:t>Access)  </a:t>
            </a:r>
            <a:r>
              <a:rPr lang="ro-RO" b="1" i="1" dirty="0" smtClean="0">
                <a:solidFill>
                  <a:srgbClr val="C00000"/>
                </a:solidFill>
              </a:rPr>
              <a:t>OA</a:t>
            </a:r>
            <a:r>
              <a:rPr lang="ro-RO" b="1" i="1" dirty="0" smtClean="0"/>
              <a:t> </a:t>
            </a:r>
            <a:endParaRPr lang="ro-RO" dirty="0">
              <a:solidFill>
                <a:srgbClr val="333333"/>
              </a:solidFill>
              <a:latin typeface="Open Sans"/>
            </a:endParaRPr>
          </a:p>
          <a:p>
            <a:endParaRPr lang="ro-RO" dirty="0" smtClean="0">
              <a:solidFill>
                <a:srgbClr val="333333"/>
              </a:solidFill>
              <a:latin typeface="Open Sans"/>
            </a:endParaRPr>
          </a:p>
          <a:p>
            <a:r>
              <a:rPr lang="ro-RO" dirty="0" smtClean="0">
                <a:solidFill>
                  <a:srgbClr val="333333"/>
                </a:solidFill>
                <a:latin typeface="+mj-lt"/>
              </a:rPr>
              <a:t>Mai </a:t>
            </a:r>
            <a:r>
              <a:rPr lang="ro-RO" dirty="0">
                <a:solidFill>
                  <a:srgbClr val="333333"/>
                </a:solidFill>
                <a:latin typeface="+mj-lt"/>
              </a:rPr>
              <a:t>multe detalii despre </a:t>
            </a:r>
            <a:r>
              <a:rPr lang="ro-RO" dirty="0" smtClean="0">
                <a:solidFill>
                  <a:srgbClr val="333333"/>
                </a:solidFill>
                <a:latin typeface="+mj-lt"/>
              </a:rPr>
              <a:t>proiect:</a:t>
            </a:r>
            <a:r>
              <a:rPr lang="ro-RO" dirty="0">
                <a:solidFill>
                  <a:srgbClr val="333333"/>
                </a:solidFill>
                <a:latin typeface="+mj-lt"/>
              </a:rPr>
              <a:t> </a:t>
            </a:r>
            <a:r>
              <a:rPr lang="ro-RO" i="1" dirty="0">
                <a:latin typeface="+mj-lt"/>
                <a:hlinkClick r:id="rId6"/>
              </a:rPr>
              <a:t>https://uefiscdi.gov.ro/consolidarea-capacitatii-anticipatorii-de-elaborare-a-politicilor-publice-bazate-pe-dovezi-in-domeniul-cercetarii-dezvoltarii-si</a:t>
            </a:r>
            <a:endParaRPr lang="ro-RO" i="1" dirty="0" smtClean="0">
              <a:solidFill>
                <a:srgbClr val="333333"/>
              </a:solidFill>
              <a:latin typeface="+mj-lt"/>
            </a:endParaRPr>
          </a:p>
          <a:p>
            <a:r>
              <a:rPr lang="ro-RO" dirty="0" smtClean="0">
                <a:solidFill>
                  <a:srgbClr val="333333"/>
                </a:solidFill>
                <a:latin typeface="+mj-lt"/>
              </a:rPr>
              <a:t>Mai multe despre activitate</a:t>
            </a:r>
            <a:r>
              <a:rPr lang="en-US" dirty="0" smtClean="0">
                <a:solidFill>
                  <a:srgbClr val="333333"/>
                </a:solidFill>
                <a:latin typeface="+mj-lt"/>
              </a:rPr>
              <a:t>: </a:t>
            </a:r>
            <a:r>
              <a:rPr lang="ro-RO" i="1" dirty="0">
                <a:solidFill>
                  <a:srgbClr val="139BE9"/>
                </a:solidFill>
                <a:latin typeface="+mj-lt"/>
                <a:hlinkClick r:id="rId7"/>
              </a:rPr>
              <a:t>https://uefiscdi.gov.ro/open-science-in-romania</a:t>
            </a:r>
            <a:r>
              <a:rPr lang="ro-RO" i="1" dirty="0">
                <a:solidFill>
                  <a:srgbClr val="333333"/>
                </a:solidFill>
                <a:latin typeface="+mj-lt"/>
              </a:rPr>
              <a:t>. </a:t>
            </a:r>
            <a:endParaRPr lang="ro-RO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72604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365125"/>
            <a:ext cx="6444342" cy="1325563"/>
          </a:xfrm>
        </p:spPr>
        <p:txBody>
          <a:bodyPr>
            <a:noAutofit/>
          </a:bodyPr>
          <a:lstStyle/>
          <a:p>
            <a:r>
              <a:rPr lang="ro-RO" sz="2600" dirty="0" smtClean="0"/>
              <a:t>Inițiative principale pentru știința deschisă Open Science Hub Romania </a:t>
            </a:r>
            <a:r>
              <a:rPr lang="en-US" sz="2600" dirty="0" smtClean="0"/>
              <a:t>(UEFISCDI)</a:t>
            </a:r>
            <a:endParaRPr lang="ro-RO" sz="2600" dirty="0"/>
          </a:p>
        </p:txBody>
      </p:sp>
      <p:pic>
        <p:nvPicPr>
          <p:cNvPr id="13" name="Content Placeholder 4">
            <a:hlinkClick r:id="rId3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1258" y="0"/>
            <a:ext cx="3498855" cy="185500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7276" y="2917723"/>
            <a:ext cx="1096210" cy="876968"/>
          </a:xfrm>
          <a:prstGeom prst="rect">
            <a:avLst/>
          </a:prstGeom>
        </p:spPr>
      </p:pic>
      <p:sp>
        <p:nvSpPr>
          <p:cNvPr id="19" name="Content Placeholder 2"/>
          <p:cNvSpPr>
            <a:spLocks noGrp="1"/>
          </p:cNvSpPr>
          <p:nvPr>
            <p:ph idx="1"/>
          </p:nvPr>
        </p:nvSpPr>
        <p:spPr>
          <a:xfrm>
            <a:off x="424543" y="2060703"/>
            <a:ext cx="8523513" cy="4699012"/>
          </a:xfrm>
        </p:spPr>
        <p:txBody>
          <a:bodyPr>
            <a:normAutofit fontScale="92500"/>
          </a:bodyPr>
          <a:lstStyle/>
          <a:p>
            <a:r>
              <a:rPr lang="ro-RO" sz="2400" dirty="0">
                <a:solidFill>
                  <a:srgbClr val="C00000"/>
                </a:solidFill>
                <a:latin typeface="+mj-lt"/>
                <a:ea typeface="MS PGothic" panose="020B0600070205080204" pitchFamily="34" charset="-128"/>
              </a:rPr>
              <a:t>Dezvoltarea cadrului strategic național pentru știința </a:t>
            </a:r>
            <a:r>
              <a:rPr lang="ro-RO" sz="2400" dirty="0" smtClean="0">
                <a:solidFill>
                  <a:srgbClr val="C00000"/>
                </a:solidFill>
                <a:latin typeface="+mj-lt"/>
                <a:ea typeface="MS PGothic" panose="020B0600070205080204" pitchFamily="34" charset="-128"/>
              </a:rPr>
              <a:t>deschisă </a:t>
            </a:r>
            <a:r>
              <a:rPr lang="ro-RO" sz="2000" dirty="0" smtClean="0">
                <a:solidFill>
                  <a:srgbClr val="333333"/>
                </a:solidFill>
                <a:latin typeface="+mj-lt"/>
              </a:rPr>
              <a:t>(</a:t>
            </a:r>
            <a:r>
              <a:rPr lang="ro-RO" sz="2000" i="1" dirty="0">
                <a:latin typeface="+mj-lt"/>
                <a:hlinkClick r:id="rId6"/>
              </a:rPr>
              <a:t>https://uefiscdi.gov.ro/open-science-in-romania</a:t>
            </a:r>
            <a:r>
              <a:rPr lang="ro-RO" sz="2400" dirty="0" smtClean="0">
                <a:latin typeface="+mj-lt"/>
              </a:rPr>
              <a:t>)</a:t>
            </a:r>
          </a:p>
          <a:p>
            <a:endParaRPr lang="ro-RO" sz="1300" dirty="0"/>
          </a:p>
          <a:p>
            <a:r>
              <a:rPr lang="en-US" sz="2400" dirty="0" err="1" smtClean="0">
                <a:latin typeface="+mj-lt"/>
              </a:rPr>
              <a:t>Sprijin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pentru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dezvoltarea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b="1" dirty="0" smtClean="0">
                <a:latin typeface="+mj-lt"/>
              </a:rPr>
              <a:t>cloud-</a:t>
            </a:r>
            <a:r>
              <a:rPr lang="en-US" sz="2400" b="1" dirty="0" err="1" smtClean="0">
                <a:latin typeface="+mj-lt"/>
              </a:rPr>
              <a:t>ului</a:t>
            </a:r>
            <a:r>
              <a:rPr lang="en-US" sz="2400" b="1" dirty="0" smtClean="0">
                <a:latin typeface="+mj-lt"/>
              </a:rPr>
              <a:t> </a:t>
            </a:r>
            <a:r>
              <a:rPr lang="ro-RO" sz="2400" b="1" dirty="0" smtClean="0">
                <a:latin typeface="+mj-lt"/>
              </a:rPr>
              <a:t>e</a:t>
            </a:r>
            <a:r>
              <a:rPr lang="en-US" sz="2400" b="1" dirty="0" err="1" smtClean="0">
                <a:latin typeface="+mj-lt"/>
              </a:rPr>
              <a:t>uropean</a:t>
            </a:r>
            <a:r>
              <a:rPr lang="en-US" sz="2400" b="1" dirty="0" smtClean="0">
                <a:latin typeface="+mj-lt"/>
              </a:rPr>
              <a:t> </a:t>
            </a:r>
            <a:r>
              <a:rPr lang="en-US" sz="2400" b="1" dirty="0" err="1" smtClean="0">
                <a:latin typeface="+mj-lt"/>
              </a:rPr>
              <a:t>pentru</a:t>
            </a:r>
            <a:r>
              <a:rPr lang="en-US" sz="2400" b="1" dirty="0" smtClean="0">
                <a:latin typeface="+mj-lt"/>
              </a:rPr>
              <a:t> </a:t>
            </a:r>
            <a:r>
              <a:rPr lang="ro-RO" sz="2400" b="1" dirty="0" smtClean="0">
                <a:latin typeface="+mj-lt"/>
              </a:rPr>
              <a:t>știință deschisă </a:t>
            </a:r>
            <a:r>
              <a:rPr lang="ro-RO" sz="2400" dirty="0" smtClean="0">
                <a:latin typeface="+mj-lt"/>
              </a:rPr>
              <a:t>(</a:t>
            </a:r>
            <a:r>
              <a:rPr lang="ro-RO" sz="2400" b="1" dirty="0"/>
              <a:t>E</a:t>
            </a:r>
            <a:r>
              <a:rPr lang="ro-RO" sz="2400" b="1" dirty="0">
                <a:solidFill>
                  <a:srgbClr val="0099FF"/>
                </a:solidFill>
              </a:rPr>
              <a:t>O</a:t>
            </a:r>
            <a:r>
              <a:rPr lang="ro-RO" sz="2400" b="1" dirty="0"/>
              <a:t>SC</a:t>
            </a:r>
            <a:r>
              <a:rPr lang="ro-RO" sz="2400" dirty="0" smtClean="0">
                <a:latin typeface="+mj-lt"/>
              </a:rPr>
              <a:t>) </a:t>
            </a:r>
            <a:r>
              <a:rPr lang="en-US" sz="2300" dirty="0" smtClean="0">
                <a:latin typeface="+mj-lt"/>
              </a:rPr>
              <a:t>(</a:t>
            </a:r>
            <a:r>
              <a:rPr lang="ro-RO" sz="2300" dirty="0" smtClean="0">
                <a:latin typeface="+mj-lt"/>
              </a:rPr>
              <a:t>parte a proiectului </a:t>
            </a:r>
            <a:r>
              <a:rPr lang="en-US" sz="2300" b="1" i="1" dirty="0" smtClean="0">
                <a:latin typeface="+mj-lt"/>
              </a:rPr>
              <a:t>National </a:t>
            </a:r>
            <a:r>
              <a:rPr lang="en-US" sz="2300" b="1" i="1" dirty="0">
                <a:latin typeface="+mj-lt"/>
              </a:rPr>
              <a:t>Initiatives for Open </a:t>
            </a:r>
            <a:r>
              <a:rPr lang="en-US" sz="2300" b="1" i="1" dirty="0" smtClean="0">
                <a:latin typeface="+mj-lt"/>
              </a:rPr>
              <a:t>Science </a:t>
            </a:r>
            <a:r>
              <a:rPr lang="en-US" sz="2300" dirty="0" smtClean="0">
                <a:latin typeface="+mj-lt"/>
              </a:rPr>
              <a:t>- </a:t>
            </a:r>
            <a:r>
              <a:rPr lang="en-US" sz="2300" dirty="0" smtClean="0">
                <a:latin typeface="+mj-lt"/>
                <a:hlinkClick r:id="rId7"/>
              </a:rPr>
              <a:t>NI4OS</a:t>
            </a:r>
            <a:r>
              <a:rPr lang="en-US" sz="2300" dirty="0" smtClean="0">
                <a:latin typeface="+mj-lt"/>
              </a:rPr>
              <a:t>) </a:t>
            </a:r>
            <a:endParaRPr lang="en-US" sz="2300" dirty="0">
              <a:latin typeface="+mj-lt"/>
            </a:endParaRPr>
          </a:p>
          <a:p>
            <a:endParaRPr lang="en-US" sz="1200" dirty="0" smtClean="0"/>
          </a:p>
          <a:p>
            <a:r>
              <a:rPr lang="en-US" sz="2400" dirty="0" err="1" smtClean="0">
                <a:latin typeface="+mj-lt"/>
              </a:rPr>
              <a:t>Facilitarea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accesului</a:t>
            </a:r>
            <a:r>
              <a:rPr lang="en-US" sz="2400" dirty="0" smtClean="0">
                <a:latin typeface="+mj-lt"/>
              </a:rPr>
              <a:t> la </a:t>
            </a:r>
            <a:r>
              <a:rPr lang="ro-RO" sz="2400" dirty="0" smtClean="0">
                <a:latin typeface="+mj-lt"/>
              </a:rPr>
              <a:t>informații, </a:t>
            </a:r>
            <a:r>
              <a:rPr lang="en-US" sz="2400" dirty="0" err="1" smtClean="0">
                <a:latin typeface="+mj-lt"/>
              </a:rPr>
              <a:t>infrastructur</a:t>
            </a:r>
            <a:r>
              <a:rPr lang="ro-RO" sz="2400" dirty="0">
                <a:latin typeface="+mj-lt"/>
              </a:rPr>
              <a:t>a</a:t>
            </a:r>
            <a:r>
              <a:rPr lang="en-US" sz="2400" dirty="0" smtClean="0">
                <a:latin typeface="+mj-lt"/>
              </a:rPr>
              <a:t> </a:t>
            </a:r>
            <a:r>
              <a:rPr lang="ro-RO" sz="2400" dirty="0" smtClean="0">
                <a:latin typeface="+mj-lt"/>
              </a:rPr>
              <a:t>și serviciile </a:t>
            </a:r>
            <a:r>
              <a:rPr lang="en-US" sz="2400" dirty="0" err="1" smtClean="0">
                <a:latin typeface="+mj-lt"/>
                <a:hlinkClick r:id="rId8"/>
              </a:rPr>
              <a:t>OpenAIRE</a:t>
            </a:r>
            <a:r>
              <a:rPr lang="en-US" sz="2400" dirty="0" smtClean="0">
                <a:latin typeface="+mj-lt"/>
                <a:hlinkClick r:id="rId8"/>
              </a:rPr>
              <a:t> </a:t>
            </a:r>
            <a:r>
              <a:rPr lang="ro-RO" sz="2400" dirty="0" smtClean="0">
                <a:latin typeface="+mj-lt"/>
              </a:rPr>
              <a:t>pentru </a:t>
            </a:r>
            <a:r>
              <a:rPr lang="ro-RO" sz="2400" b="1" dirty="0">
                <a:latin typeface="+mj-lt"/>
              </a:rPr>
              <a:t>știința deschisă </a:t>
            </a:r>
            <a:r>
              <a:rPr lang="ro-RO" sz="2400" dirty="0" smtClean="0">
                <a:latin typeface="+mj-lt"/>
              </a:rPr>
              <a:t>și dezvoltarea </a:t>
            </a:r>
            <a:r>
              <a:rPr lang="ro-RO" sz="2400" b="1" dirty="0"/>
              <a:t>E</a:t>
            </a:r>
            <a:r>
              <a:rPr lang="ro-RO" sz="2400" b="1" dirty="0">
                <a:solidFill>
                  <a:srgbClr val="0099FF"/>
                </a:solidFill>
              </a:rPr>
              <a:t>O</a:t>
            </a:r>
            <a:r>
              <a:rPr lang="ro-RO" sz="2400" b="1" dirty="0"/>
              <a:t>SC</a:t>
            </a:r>
            <a:r>
              <a:rPr lang="ro-RO" sz="2400" dirty="0" smtClean="0">
                <a:latin typeface="+mj-lt"/>
              </a:rPr>
              <a:t> </a:t>
            </a:r>
            <a:r>
              <a:rPr lang="en-US" sz="2300" dirty="0" smtClean="0">
                <a:latin typeface="+mj-lt"/>
              </a:rPr>
              <a:t>(</a:t>
            </a:r>
            <a:r>
              <a:rPr lang="en-US" sz="2300" dirty="0" err="1" smtClean="0">
                <a:latin typeface="+mj-lt"/>
                <a:hlinkClick r:id="rId9"/>
              </a:rPr>
              <a:t>OpenAIRE</a:t>
            </a:r>
            <a:r>
              <a:rPr lang="en-US" sz="2300" dirty="0" smtClean="0">
                <a:latin typeface="+mj-lt"/>
                <a:hlinkClick r:id="rId9"/>
              </a:rPr>
              <a:t> NODE</a:t>
            </a:r>
            <a:r>
              <a:rPr lang="ro-RO" sz="2300" dirty="0" smtClean="0">
                <a:latin typeface="+mj-lt"/>
                <a:hlinkClick r:id="rId9"/>
              </a:rPr>
              <a:t> Romania</a:t>
            </a:r>
            <a:r>
              <a:rPr lang="en-US" sz="2300" dirty="0" smtClean="0">
                <a:latin typeface="+mj-lt"/>
              </a:rPr>
              <a:t>) </a:t>
            </a:r>
          </a:p>
          <a:p>
            <a:pPr marL="0" indent="0">
              <a:buNone/>
            </a:pPr>
            <a:endParaRPr lang="en-US" sz="1200" dirty="0" smtClean="0"/>
          </a:p>
          <a:p>
            <a:r>
              <a:rPr lang="ro-RO" sz="2400" dirty="0" smtClean="0">
                <a:latin typeface="+mj-lt"/>
              </a:rPr>
              <a:t>Colaborarea cu </a:t>
            </a:r>
            <a:r>
              <a:rPr lang="en-US" sz="2400" b="1" i="1" dirty="0" smtClean="0">
                <a:latin typeface="+mj-lt"/>
              </a:rPr>
              <a:t>Research Data Alliance </a:t>
            </a:r>
            <a:r>
              <a:rPr lang="ro-RO" sz="2400" b="1" i="1" dirty="0" smtClean="0">
                <a:latin typeface="+mj-lt"/>
              </a:rPr>
              <a:t>(RDA) </a:t>
            </a:r>
            <a:r>
              <a:rPr lang="ro-RO" sz="2400" i="1" dirty="0" smtClean="0">
                <a:latin typeface="+mj-lt"/>
              </a:rPr>
              <a:t>- </a:t>
            </a:r>
            <a:r>
              <a:rPr lang="ro-RO" sz="2400" dirty="0" smtClean="0">
                <a:latin typeface="+mj-lt"/>
              </a:rPr>
              <a:t>acces la informații și contribuții </a:t>
            </a:r>
            <a:r>
              <a:rPr lang="en-US" sz="2400" b="1" i="1" dirty="0" smtClean="0">
                <a:latin typeface="+mj-lt"/>
              </a:rPr>
              <a:t>open </a:t>
            </a:r>
            <a:r>
              <a:rPr lang="en-US" sz="2400" b="1" i="1" dirty="0" err="1" smtClean="0">
                <a:latin typeface="+mj-lt"/>
              </a:rPr>
              <a:t>reseach</a:t>
            </a:r>
            <a:r>
              <a:rPr lang="en-US" sz="2400" b="1" i="1" dirty="0" smtClean="0">
                <a:latin typeface="+mj-lt"/>
              </a:rPr>
              <a:t> data</a:t>
            </a:r>
            <a:r>
              <a:rPr lang="ro-RO" sz="2400" b="1" i="1" dirty="0">
                <a:latin typeface="+mj-lt"/>
              </a:rPr>
              <a:t> </a:t>
            </a:r>
            <a:r>
              <a:rPr lang="ro-RO" sz="2400" dirty="0" smtClean="0">
                <a:latin typeface="+mj-lt"/>
              </a:rPr>
              <a:t>și dezvoltarea </a:t>
            </a:r>
            <a:r>
              <a:rPr lang="ro-RO" sz="2400" b="1" dirty="0" smtClean="0"/>
              <a:t>E</a:t>
            </a:r>
            <a:r>
              <a:rPr lang="ro-RO" sz="2400" b="1" dirty="0" smtClean="0">
                <a:solidFill>
                  <a:srgbClr val="0099FF"/>
                </a:solidFill>
              </a:rPr>
              <a:t>O</a:t>
            </a:r>
            <a:r>
              <a:rPr lang="ro-RO" sz="2400" b="1" dirty="0" smtClean="0"/>
              <a:t>SC</a:t>
            </a:r>
            <a:r>
              <a:rPr lang="ro-RO" sz="2400" b="1" dirty="0" smtClean="0">
                <a:latin typeface="+mj-lt"/>
              </a:rPr>
              <a:t> </a:t>
            </a:r>
            <a:r>
              <a:rPr lang="en-US" sz="2300" dirty="0" smtClean="0">
                <a:latin typeface="+mj-lt"/>
              </a:rPr>
              <a:t>(</a:t>
            </a:r>
            <a:r>
              <a:rPr lang="en-US" sz="2300" dirty="0" smtClean="0">
                <a:latin typeface="+mj-lt"/>
                <a:hlinkClick r:id="rId10"/>
              </a:rPr>
              <a:t>RDA node</a:t>
            </a:r>
            <a:r>
              <a:rPr lang="ro-RO" sz="2300" dirty="0" smtClean="0">
                <a:latin typeface="+mj-lt"/>
                <a:hlinkClick r:id="rId10"/>
              </a:rPr>
              <a:t> Romania</a:t>
            </a:r>
            <a:r>
              <a:rPr lang="en-US" sz="2300" dirty="0" smtClean="0">
                <a:latin typeface="+mj-lt"/>
              </a:rPr>
              <a:t>)</a:t>
            </a:r>
            <a:endParaRPr lang="ro-RO" sz="2400" dirty="0" smtClean="0">
              <a:latin typeface="+mj-lt"/>
            </a:endParaRPr>
          </a:p>
          <a:p>
            <a:endParaRPr lang="ro-RO" sz="1200" dirty="0" smtClean="0"/>
          </a:p>
          <a:p>
            <a:r>
              <a:rPr lang="ro-RO" sz="2400" dirty="0" smtClean="0">
                <a:latin typeface="+mj-lt"/>
              </a:rPr>
              <a:t>Colaborarea </a:t>
            </a:r>
            <a:r>
              <a:rPr lang="ro-RO" sz="2400" dirty="0">
                <a:latin typeface="+mj-lt"/>
              </a:rPr>
              <a:t>cu </a:t>
            </a:r>
            <a:r>
              <a:rPr lang="en-US" sz="2400" b="1" dirty="0">
                <a:latin typeface="+mj-lt"/>
              </a:rPr>
              <a:t>Science Europe</a:t>
            </a:r>
            <a:r>
              <a:rPr lang="ro-RO" sz="2400" b="1" dirty="0">
                <a:latin typeface="+mj-lt"/>
              </a:rPr>
              <a:t> </a:t>
            </a:r>
            <a:r>
              <a:rPr lang="ro-RO" sz="2400" dirty="0" smtClean="0">
                <a:latin typeface="+mj-lt"/>
              </a:rPr>
              <a:t>(</a:t>
            </a:r>
            <a:r>
              <a:rPr lang="ro-RO" sz="2400" dirty="0">
                <a:latin typeface="+mj-lt"/>
              </a:rPr>
              <a:t>SE </a:t>
            </a:r>
            <a:r>
              <a:rPr lang="en-US" sz="2400" dirty="0" smtClean="0">
                <a:latin typeface="+mj-lt"/>
                <a:hlinkClick r:id="rId11"/>
              </a:rPr>
              <a:t>O</a:t>
            </a:r>
            <a:r>
              <a:rPr lang="ro-RO" sz="2400" dirty="0" smtClean="0">
                <a:latin typeface="+mj-lt"/>
                <a:hlinkClick r:id="rId11"/>
              </a:rPr>
              <a:t>pen Access </a:t>
            </a:r>
            <a:r>
              <a:rPr lang="en-US" sz="2400" dirty="0" smtClean="0">
                <a:latin typeface="+mj-lt"/>
                <a:hlinkClick r:id="rId11"/>
              </a:rPr>
              <a:t>working Group</a:t>
            </a:r>
            <a:r>
              <a:rPr lang="ro-RO" sz="2400" dirty="0" smtClean="0">
                <a:latin typeface="+mj-lt"/>
              </a:rPr>
              <a:t>) </a:t>
            </a:r>
            <a:endParaRPr lang="ro-RO" sz="2400" dirty="0">
              <a:latin typeface="+mj-lt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623" y="4094813"/>
            <a:ext cx="1213004" cy="497332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2871" y="4841975"/>
            <a:ext cx="1320615" cy="96777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9415" y="5929743"/>
            <a:ext cx="1430698" cy="58122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9893623" y="1960510"/>
            <a:ext cx="112395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550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6571" y="685800"/>
            <a:ext cx="11676833" cy="58020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>
                <a:solidFill>
                  <a:srgbClr val="C00000"/>
                </a:solidFill>
                <a:latin typeface="+mj-lt"/>
              </a:rPr>
              <a:t>Document strategic</a:t>
            </a:r>
            <a:r>
              <a:rPr lang="ro-RO" sz="3600" b="1" dirty="0">
                <a:latin typeface="+mj-lt"/>
              </a:rPr>
              <a:t>:</a:t>
            </a:r>
            <a:r>
              <a:rPr lang="en-US" sz="3600" dirty="0">
                <a:latin typeface="+mj-lt"/>
              </a:rPr>
              <a:t> </a:t>
            </a:r>
            <a:r>
              <a:rPr lang="ro-RO" sz="3600" dirty="0">
                <a:latin typeface="+mj-lt"/>
              </a:rPr>
              <a:t>s</a:t>
            </a:r>
            <a:r>
              <a:rPr lang="en-US" sz="3600" dirty="0" err="1">
                <a:latin typeface="+mj-lt"/>
              </a:rPr>
              <a:t>tabilirea</a:t>
            </a:r>
            <a:r>
              <a:rPr lang="en-US" sz="3600" dirty="0">
                <a:latin typeface="+mj-lt"/>
              </a:rPr>
              <a:t> </a:t>
            </a:r>
            <a:r>
              <a:rPr lang="ro-RO" sz="3600" dirty="0">
                <a:latin typeface="+mj-lt"/>
              </a:rPr>
              <a:t>cadrului</a:t>
            </a:r>
            <a:r>
              <a:rPr lang="en-US" sz="3600" dirty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na</a:t>
            </a:r>
            <a:r>
              <a:rPr lang="ro-RO" sz="3600" dirty="0">
                <a:latin typeface="+mj-lt"/>
              </a:rPr>
              <a:t>ț</a:t>
            </a:r>
            <a:r>
              <a:rPr lang="en-US" sz="3600" dirty="0" err="1">
                <a:latin typeface="+mj-lt"/>
              </a:rPr>
              <a:t>ional</a:t>
            </a:r>
            <a:r>
              <a:rPr lang="ro-RO" sz="3600" dirty="0">
                <a:latin typeface="+mj-lt"/>
              </a:rPr>
              <a:t> de măsuri și politici</a:t>
            </a:r>
            <a:r>
              <a:rPr lang="en-US" sz="3600" dirty="0">
                <a:latin typeface="+mj-lt"/>
              </a:rPr>
              <a:t> </a:t>
            </a:r>
            <a:r>
              <a:rPr lang="en-US" sz="3600" dirty="0" err="1">
                <a:latin typeface="+mj-lt"/>
              </a:rPr>
              <a:t>privind</a:t>
            </a:r>
            <a:r>
              <a:rPr lang="ro-RO" sz="3600" dirty="0">
                <a:latin typeface="+mj-lt"/>
              </a:rPr>
              <a:t> Știința deschisă </a:t>
            </a:r>
            <a:r>
              <a:rPr lang="en-US" sz="3600" dirty="0">
                <a:latin typeface="+mj-lt"/>
              </a:rPr>
              <a:t>(OS)</a:t>
            </a:r>
            <a:endParaRPr lang="ro-RO" sz="3600" dirty="0">
              <a:latin typeface="+mj-lt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o-RO" sz="2400" cap="small" dirty="0" smtClean="0">
              <a:latin typeface="+mj-lt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cap="small" dirty="0" err="1" smtClean="0">
                <a:latin typeface="+mj-lt"/>
              </a:rPr>
              <a:t>deschiderea</a:t>
            </a:r>
            <a:r>
              <a:rPr lang="en-US" sz="2400" cap="small" dirty="0" smtClean="0">
                <a:latin typeface="+mj-lt"/>
              </a:rPr>
              <a:t> </a:t>
            </a:r>
            <a:r>
              <a:rPr lang="ro-RO" sz="2400" cap="small" dirty="0">
                <a:latin typeface="+mj-lt"/>
              </a:rPr>
              <a:t>î</a:t>
            </a:r>
            <a:r>
              <a:rPr lang="en-US" sz="2400" cap="small" dirty="0" err="1">
                <a:latin typeface="+mj-lt"/>
              </a:rPr>
              <a:t>ntregului</a:t>
            </a:r>
            <a:r>
              <a:rPr lang="en-US" sz="2400" cap="small" dirty="0">
                <a:latin typeface="+mj-lt"/>
              </a:rPr>
              <a:t> </a:t>
            </a:r>
            <a:r>
              <a:rPr lang="en-US" sz="2400" cap="small" dirty="0" err="1">
                <a:latin typeface="+mj-lt"/>
              </a:rPr>
              <a:t>proces</a:t>
            </a:r>
            <a:r>
              <a:rPr lang="en-US" sz="2400" cap="small" dirty="0">
                <a:latin typeface="+mj-lt"/>
              </a:rPr>
              <a:t> de </a:t>
            </a:r>
            <a:r>
              <a:rPr lang="en-US" sz="2400" cap="small" dirty="0" err="1">
                <a:latin typeface="+mj-lt"/>
              </a:rPr>
              <a:t>cercetare</a:t>
            </a:r>
            <a:r>
              <a:rPr lang="en-US" sz="2400" cap="small" dirty="0">
                <a:latin typeface="+mj-lt"/>
              </a:rPr>
              <a:t> </a:t>
            </a:r>
            <a:r>
              <a:rPr lang="en-US" sz="2400" cap="small" dirty="0" err="1">
                <a:latin typeface="+mj-lt"/>
              </a:rPr>
              <a:t>finan</a:t>
            </a:r>
            <a:r>
              <a:rPr lang="ro-RO" sz="2400" cap="small" dirty="0">
                <a:latin typeface="+mj-lt"/>
              </a:rPr>
              <a:t>ț</a:t>
            </a:r>
            <a:r>
              <a:rPr lang="en-US" sz="2400" cap="small" dirty="0">
                <a:latin typeface="+mj-lt"/>
              </a:rPr>
              <a:t>at</a:t>
            </a:r>
            <a:r>
              <a:rPr lang="ro-RO" sz="2400" cap="small" dirty="0">
                <a:latin typeface="+mj-lt"/>
              </a:rPr>
              <a:t>ă</a:t>
            </a:r>
            <a:r>
              <a:rPr lang="en-US" sz="2400" cap="small" dirty="0">
                <a:latin typeface="+mj-lt"/>
              </a:rPr>
              <a:t> din </a:t>
            </a:r>
            <a:r>
              <a:rPr lang="en-US" sz="2400" cap="small" dirty="0" err="1">
                <a:latin typeface="+mj-lt"/>
              </a:rPr>
              <a:t>fonduri</a:t>
            </a:r>
            <a:r>
              <a:rPr lang="en-US" sz="2400" cap="small" dirty="0">
                <a:latin typeface="+mj-lt"/>
              </a:rPr>
              <a:t> </a:t>
            </a:r>
            <a:r>
              <a:rPr lang="en-US" sz="2400" cap="small" dirty="0" err="1">
                <a:latin typeface="+mj-lt"/>
              </a:rPr>
              <a:t>publice</a:t>
            </a:r>
            <a:r>
              <a:rPr lang="en-US" sz="2400" cap="small" dirty="0">
                <a:latin typeface="+mj-lt"/>
              </a:rPr>
              <a:t> </a:t>
            </a:r>
            <a:r>
              <a:rPr lang="ro-RO" sz="2400" cap="small" dirty="0">
                <a:latin typeface="+mj-lt"/>
              </a:rPr>
              <a:t>î</a:t>
            </a:r>
            <a:r>
              <a:rPr lang="en-US" sz="2400" cap="small" dirty="0">
                <a:latin typeface="+mj-lt"/>
              </a:rPr>
              <a:t>n </a:t>
            </a:r>
            <a:r>
              <a:rPr lang="en-US" sz="2400" cap="small" dirty="0" err="1">
                <a:latin typeface="+mj-lt"/>
              </a:rPr>
              <a:t>cel</a:t>
            </a:r>
            <a:r>
              <a:rPr lang="en-US" sz="2400" cap="small" dirty="0">
                <a:latin typeface="+mj-lt"/>
              </a:rPr>
              <a:t> </a:t>
            </a:r>
            <a:r>
              <a:rPr lang="en-US" sz="2400" cap="small" dirty="0" err="1">
                <a:latin typeface="+mj-lt"/>
              </a:rPr>
              <a:t>mai</a:t>
            </a:r>
            <a:r>
              <a:rPr lang="en-US" sz="2400" cap="small" dirty="0">
                <a:latin typeface="+mj-lt"/>
              </a:rPr>
              <a:t> </a:t>
            </a:r>
            <a:r>
              <a:rPr lang="en-US" sz="2400" b="1" cap="small" dirty="0" err="1">
                <a:solidFill>
                  <a:schemeClr val="accent2">
                    <a:lumMod val="75000"/>
                  </a:schemeClr>
                </a:solidFill>
                <a:latin typeface="+mj-lt"/>
              </a:rPr>
              <a:t>eficient</a:t>
            </a:r>
            <a:r>
              <a:rPr lang="en-US" sz="2400" cap="small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2400" cap="small" dirty="0">
                <a:latin typeface="+mj-lt"/>
              </a:rPr>
              <a:t>mod </a:t>
            </a:r>
            <a:r>
              <a:rPr lang="en-US" sz="2000" cap="small" dirty="0">
                <a:latin typeface="+mj-lt"/>
              </a:rPr>
              <a:t>–&gt; </a:t>
            </a:r>
            <a:r>
              <a:rPr lang="en-US" sz="2000" cap="small" dirty="0" err="1">
                <a:latin typeface="+mj-lt"/>
              </a:rPr>
              <a:t>rezultate</a:t>
            </a:r>
            <a:r>
              <a:rPr lang="en-US" sz="2000" cap="small" dirty="0">
                <a:latin typeface="+mj-lt"/>
              </a:rPr>
              <a:t> </a:t>
            </a:r>
            <a:r>
              <a:rPr lang="en-US" sz="2000" cap="small" dirty="0" err="1">
                <a:latin typeface="+mj-lt"/>
              </a:rPr>
              <a:t>disponibile</a:t>
            </a:r>
            <a:r>
              <a:rPr lang="en-US" sz="2000" cap="small" dirty="0">
                <a:latin typeface="+mj-lt"/>
              </a:rPr>
              <a:t> </a:t>
            </a:r>
            <a:r>
              <a:rPr lang="en-US" sz="2000" cap="small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public</a:t>
            </a:r>
            <a:r>
              <a:rPr lang="en-US" sz="2000" cap="small" dirty="0">
                <a:latin typeface="+mj-lt"/>
              </a:rPr>
              <a:t> </a:t>
            </a:r>
            <a:r>
              <a:rPr lang="ro-RO" sz="2000" cap="small" dirty="0">
                <a:latin typeface="+mj-lt"/>
              </a:rPr>
              <a:t>ș</a:t>
            </a:r>
            <a:r>
              <a:rPr lang="en-US" sz="2000" cap="small" dirty="0" err="1">
                <a:solidFill>
                  <a:schemeClr val="accent2">
                    <a:lumMod val="75000"/>
                  </a:schemeClr>
                </a:solidFill>
                <a:latin typeface="+mj-lt"/>
              </a:rPr>
              <a:t>i</a:t>
            </a:r>
            <a:r>
              <a:rPr lang="en-US" sz="2000" cap="small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 liber </a:t>
            </a:r>
            <a:r>
              <a:rPr lang="en-US" sz="2000" cap="small" dirty="0" err="1">
                <a:latin typeface="+mj-lt"/>
              </a:rPr>
              <a:t>pentru</a:t>
            </a:r>
            <a:r>
              <a:rPr lang="en-US" sz="2000" cap="small" dirty="0">
                <a:latin typeface="+mj-lt"/>
              </a:rPr>
              <a:t> a fi (re) </a:t>
            </a:r>
            <a:r>
              <a:rPr lang="en-US" sz="2000" cap="small" dirty="0" err="1">
                <a:latin typeface="+mj-lt"/>
              </a:rPr>
              <a:t>utilizabile</a:t>
            </a:r>
            <a:r>
              <a:rPr lang="en-US" sz="2000" cap="small" dirty="0">
                <a:latin typeface="+mj-lt"/>
              </a:rPr>
              <a:t> de c</a:t>
            </a:r>
            <a:r>
              <a:rPr lang="ro-RO" sz="2000" cap="small" dirty="0">
                <a:latin typeface="+mj-lt"/>
              </a:rPr>
              <a:t>ă</a:t>
            </a:r>
            <a:r>
              <a:rPr lang="en-US" sz="2000" cap="small" dirty="0" err="1">
                <a:latin typeface="+mj-lt"/>
              </a:rPr>
              <a:t>tre</a:t>
            </a:r>
            <a:r>
              <a:rPr lang="en-US" sz="2000" cap="small" dirty="0">
                <a:latin typeface="+mj-lt"/>
              </a:rPr>
              <a:t> al</a:t>
            </a:r>
            <a:r>
              <a:rPr lang="ro-RO" sz="2000" cap="small" dirty="0">
                <a:latin typeface="+mj-lt"/>
              </a:rPr>
              <a:t>ț</a:t>
            </a:r>
            <a:r>
              <a:rPr lang="en-US" sz="2000" cap="small" dirty="0" err="1">
                <a:latin typeface="+mj-lt"/>
              </a:rPr>
              <a:t>i</a:t>
            </a:r>
            <a:r>
              <a:rPr lang="en-US" sz="2000" cap="small" dirty="0">
                <a:latin typeface="+mj-lt"/>
              </a:rPr>
              <a:t> </a:t>
            </a:r>
            <a:r>
              <a:rPr lang="en-US" sz="2000" cap="small" dirty="0" err="1">
                <a:latin typeface="+mj-lt"/>
              </a:rPr>
              <a:t>cercet</a:t>
            </a:r>
            <a:r>
              <a:rPr lang="ro-RO" sz="2000" cap="small" dirty="0">
                <a:latin typeface="+mj-lt"/>
              </a:rPr>
              <a:t>ă</a:t>
            </a:r>
            <a:r>
              <a:rPr lang="en-US" sz="2000" cap="small" dirty="0">
                <a:latin typeface="+mj-lt"/>
              </a:rPr>
              <a:t>tori, </a:t>
            </a:r>
            <a:r>
              <a:rPr lang="ro-RO" sz="2000" cap="small" dirty="0">
                <a:latin typeface="+mj-lt"/>
              </a:rPr>
              <a:t>firme</a:t>
            </a:r>
            <a:r>
              <a:rPr lang="en-US" sz="2000" cap="small" dirty="0">
                <a:latin typeface="+mj-lt"/>
              </a:rPr>
              <a:t> </a:t>
            </a:r>
            <a:r>
              <a:rPr lang="ro-RO" sz="2000" cap="small" dirty="0">
                <a:latin typeface="+mj-lt"/>
              </a:rPr>
              <a:t>ș</a:t>
            </a:r>
            <a:r>
              <a:rPr lang="en-US" sz="2000" cap="small" dirty="0" err="1">
                <a:latin typeface="+mj-lt"/>
              </a:rPr>
              <a:t>i</a:t>
            </a:r>
            <a:r>
              <a:rPr lang="en-US" sz="2000" cap="small" dirty="0">
                <a:latin typeface="+mj-lt"/>
              </a:rPr>
              <a:t> </a:t>
            </a:r>
            <a:r>
              <a:rPr lang="en-US" sz="2000" cap="small" dirty="0" err="1">
                <a:latin typeface="+mj-lt"/>
              </a:rPr>
              <a:t>publicul</a:t>
            </a:r>
            <a:r>
              <a:rPr lang="en-US" sz="2000" cap="small" dirty="0">
                <a:latin typeface="+mj-lt"/>
              </a:rPr>
              <a:t> </a:t>
            </a:r>
            <a:r>
              <a:rPr lang="en-US" sz="2000" cap="small" dirty="0" err="1">
                <a:latin typeface="+mj-lt"/>
              </a:rPr>
              <a:t>larg</a:t>
            </a:r>
            <a:r>
              <a:rPr lang="en-US" sz="2000" cap="small" dirty="0">
                <a:latin typeface="+mj-lt"/>
              </a:rPr>
              <a:t>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400" dirty="0"/>
          </a:p>
          <a:p>
            <a:pPr lvl="1"/>
            <a:r>
              <a:rPr lang="en-US" sz="2000" dirty="0" err="1">
                <a:latin typeface="+mj-lt"/>
              </a:rPr>
              <a:t>Bune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practici</a:t>
            </a:r>
            <a:r>
              <a:rPr lang="en-US" sz="2000" dirty="0">
                <a:latin typeface="+mj-lt"/>
              </a:rPr>
              <a:t> </a:t>
            </a:r>
            <a:r>
              <a:rPr lang="ro-RO" sz="2000" dirty="0">
                <a:latin typeface="+mj-lt"/>
              </a:rPr>
              <a:t>ș</a:t>
            </a:r>
            <a:r>
              <a:rPr lang="en-US" sz="2000" dirty="0" err="1">
                <a:latin typeface="+mj-lt"/>
              </a:rPr>
              <a:t>i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reglement</a:t>
            </a:r>
            <a:r>
              <a:rPr lang="ro-RO" sz="2000" dirty="0">
                <a:latin typeface="+mj-lt"/>
              </a:rPr>
              <a:t>ă</a:t>
            </a:r>
            <a:r>
              <a:rPr lang="en-US" sz="2000" dirty="0" err="1">
                <a:latin typeface="+mj-lt"/>
              </a:rPr>
              <a:t>ri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europene</a:t>
            </a:r>
            <a:endParaRPr lang="en-US" sz="2000" dirty="0">
              <a:latin typeface="+mj-lt"/>
            </a:endParaRPr>
          </a:p>
          <a:p>
            <a:pPr marL="457200" lvl="1" indent="0">
              <a:buNone/>
            </a:pPr>
            <a:endParaRPr lang="en-US" sz="2000" dirty="0">
              <a:latin typeface="+mj-lt"/>
            </a:endParaRPr>
          </a:p>
          <a:p>
            <a:pPr lvl="1"/>
            <a:r>
              <a:rPr lang="en-US" sz="2000" dirty="0" err="1">
                <a:latin typeface="+mj-lt"/>
              </a:rPr>
              <a:t>Stabilirea</a:t>
            </a:r>
            <a:r>
              <a:rPr lang="en-US" sz="2000" dirty="0">
                <a:latin typeface="+mj-lt"/>
              </a:rPr>
              <a:t> </a:t>
            </a:r>
            <a:r>
              <a:rPr lang="ro-RO" sz="2000" dirty="0">
                <a:latin typeface="+mj-lt"/>
              </a:rPr>
              <a:t>regimului </a:t>
            </a:r>
            <a:r>
              <a:rPr lang="en-US" sz="2000" dirty="0" err="1">
                <a:latin typeface="+mj-lt"/>
              </a:rPr>
              <a:t>pentru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publicarea</a:t>
            </a:r>
            <a:r>
              <a:rPr lang="en-US" sz="2000" dirty="0">
                <a:latin typeface="+mj-lt"/>
              </a:rPr>
              <a:t> </a:t>
            </a:r>
            <a:r>
              <a:rPr lang="ro-RO" sz="2000" dirty="0" smtClean="0">
                <a:latin typeface="+mj-lt"/>
              </a:rPr>
              <a:t>cu acces liber</a:t>
            </a:r>
            <a:r>
              <a:rPr lang="ro-RO" sz="2000" i="1" dirty="0" smtClean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a </a:t>
            </a:r>
            <a:r>
              <a:rPr lang="en-US" sz="2000" dirty="0" err="1">
                <a:latin typeface="+mj-lt"/>
              </a:rPr>
              <a:t>rezultatelor</a:t>
            </a:r>
            <a:r>
              <a:rPr lang="en-US" sz="2000" dirty="0">
                <a:latin typeface="+mj-lt"/>
              </a:rPr>
              <a:t> de </a:t>
            </a:r>
            <a:r>
              <a:rPr lang="en-US" sz="2000" dirty="0" err="1">
                <a:latin typeface="+mj-lt"/>
              </a:rPr>
              <a:t>cercetare</a:t>
            </a:r>
            <a:r>
              <a:rPr lang="en-US" sz="2000" dirty="0">
                <a:latin typeface="+mj-lt"/>
              </a:rPr>
              <a:t> (publica</a:t>
            </a:r>
            <a:r>
              <a:rPr lang="ro-RO" sz="2000" dirty="0">
                <a:latin typeface="+mj-lt"/>
              </a:rPr>
              <a:t>ț</a:t>
            </a:r>
            <a:r>
              <a:rPr lang="en-US" sz="2000" dirty="0">
                <a:latin typeface="+mj-lt"/>
              </a:rPr>
              <a:t>ii </a:t>
            </a:r>
            <a:r>
              <a:rPr lang="ro-RO" sz="2000" dirty="0">
                <a:latin typeface="+mj-lt"/>
              </a:rPr>
              <a:t>ș</a:t>
            </a:r>
            <a:r>
              <a:rPr lang="en-US" sz="2000" dirty="0" err="1">
                <a:latin typeface="+mj-lt"/>
              </a:rPr>
              <a:t>i</a:t>
            </a:r>
            <a:r>
              <a:rPr lang="en-US" sz="2000" dirty="0">
                <a:latin typeface="+mj-lt"/>
              </a:rPr>
              <a:t> date)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en-US" sz="2000" dirty="0">
              <a:latin typeface="+mj-lt"/>
            </a:endParaRPr>
          </a:p>
          <a:p>
            <a:pPr lvl="1"/>
            <a:r>
              <a:rPr lang="en-US" sz="2000" dirty="0" err="1" smtClean="0">
                <a:latin typeface="+mj-lt"/>
              </a:rPr>
              <a:t>Introducerea</a:t>
            </a:r>
            <a:r>
              <a:rPr lang="en-US" sz="2000" dirty="0" smtClean="0">
                <a:latin typeface="+mj-lt"/>
              </a:rPr>
              <a:t> </a:t>
            </a:r>
            <a:r>
              <a:rPr lang="ro-RO" sz="2000" dirty="0">
                <a:latin typeface="+mj-lt"/>
              </a:rPr>
              <a:t>principii</a:t>
            </a:r>
            <a:r>
              <a:rPr lang="en-US" sz="2000" dirty="0" err="1">
                <a:latin typeface="+mj-lt"/>
              </a:rPr>
              <a:t>lor</a:t>
            </a:r>
            <a:r>
              <a:rPr lang="ro-RO" sz="2000" dirty="0">
                <a:latin typeface="+mj-lt"/>
              </a:rPr>
              <a:t> și ghiduri</a:t>
            </a:r>
            <a:r>
              <a:rPr lang="en-US" sz="2000" dirty="0" err="1">
                <a:latin typeface="+mj-lt"/>
              </a:rPr>
              <a:t>lor</a:t>
            </a:r>
            <a:r>
              <a:rPr lang="en-US" sz="2000" dirty="0">
                <a:latin typeface="+mj-lt"/>
              </a:rPr>
              <a:t> </a:t>
            </a:r>
            <a:r>
              <a:rPr lang="ro-RO" sz="2000" dirty="0">
                <a:latin typeface="+mj-lt"/>
              </a:rPr>
              <a:t>pentru planuri de gestiune a datelor</a:t>
            </a:r>
          </a:p>
          <a:p>
            <a:pPr marL="457200" lvl="1" indent="0">
              <a:buNone/>
            </a:pPr>
            <a:r>
              <a:rPr lang="ro-RO" sz="2000" dirty="0">
                <a:latin typeface="+mj-lt"/>
              </a:rPr>
              <a:t>	</a:t>
            </a:r>
            <a:r>
              <a:rPr lang="en-US" sz="2000" dirty="0" err="1" smtClean="0">
                <a:latin typeface="+mj-lt"/>
              </a:rPr>
              <a:t>promovarea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de </a:t>
            </a:r>
            <a:r>
              <a:rPr lang="en-US" sz="2000" dirty="0" err="1">
                <a:latin typeface="+mj-lt"/>
              </a:rPr>
              <a:t>modele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viabile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pentru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acces</a:t>
            </a:r>
            <a:r>
              <a:rPr lang="en-US" sz="2000" dirty="0">
                <a:latin typeface="+mj-lt"/>
              </a:rPr>
              <a:t>, p</a:t>
            </a:r>
            <a:r>
              <a:rPr lang="ro-RO" sz="2000" dirty="0">
                <a:latin typeface="+mj-lt"/>
              </a:rPr>
              <a:t>ă</a:t>
            </a:r>
            <a:r>
              <a:rPr lang="en-US" sz="2000" dirty="0" err="1">
                <a:latin typeface="+mj-lt"/>
              </a:rPr>
              <a:t>strare</a:t>
            </a:r>
            <a:r>
              <a:rPr lang="en-US" sz="2000" dirty="0">
                <a:latin typeface="+mj-lt"/>
              </a:rPr>
              <a:t> pe </a:t>
            </a:r>
            <a:r>
              <a:rPr lang="en-US" sz="2000" dirty="0" err="1">
                <a:latin typeface="+mj-lt"/>
              </a:rPr>
              <a:t>termen</a:t>
            </a:r>
            <a:r>
              <a:rPr lang="en-US" sz="2000" dirty="0">
                <a:latin typeface="+mj-lt"/>
              </a:rPr>
              <a:t> lung </a:t>
            </a:r>
            <a:r>
              <a:rPr lang="ro-RO" sz="2000" dirty="0">
                <a:latin typeface="+mj-lt"/>
              </a:rPr>
              <a:t>ș</a:t>
            </a:r>
            <a:r>
              <a:rPr lang="en-US" sz="2000" dirty="0" err="1">
                <a:latin typeface="+mj-lt"/>
              </a:rPr>
              <a:t>i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reutilizare</a:t>
            </a:r>
            <a:r>
              <a:rPr lang="en-US" sz="2000" dirty="0">
                <a:latin typeface="+mj-lt"/>
              </a:rPr>
              <a:t> </a:t>
            </a:r>
            <a:endParaRPr lang="ro-RO" sz="2000" dirty="0" smtClean="0">
              <a:latin typeface="+mj-lt"/>
            </a:endParaRPr>
          </a:p>
          <a:p>
            <a:pPr marL="457200" lvl="1" indent="0">
              <a:buNone/>
            </a:pPr>
            <a:r>
              <a:rPr lang="ro-RO" sz="2000" dirty="0">
                <a:latin typeface="+mj-lt"/>
              </a:rPr>
              <a:t> </a:t>
            </a:r>
            <a:r>
              <a:rPr lang="ro-RO" sz="2000" dirty="0" smtClean="0">
                <a:latin typeface="+mj-lt"/>
              </a:rPr>
              <a:t>       </a:t>
            </a:r>
            <a:r>
              <a:rPr lang="en-US" sz="2000" dirty="0" smtClean="0">
                <a:latin typeface="+mj-lt"/>
              </a:rPr>
              <a:t>a </a:t>
            </a:r>
            <a:r>
              <a:rPr lang="en-US" sz="2000" dirty="0" err="1">
                <a:latin typeface="+mj-lt"/>
              </a:rPr>
              <a:t>rezultatelor</a:t>
            </a:r>
            <a:r>
              <a:rPr lang="en-US" sz="2000" dirty="0">
                <a:latin typeface="+mj-lt"/>
              </a:rPr>
              <a:t> de </a:t>
            </a:r>
            <a:r>
              <a:rPr lang="en-US" sz="2000" dirty="0" err="1">
                <a:latin typeface="+mj-lt"/>
              </a:rPr>
              <a:t>cercetare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(</a:t>
            </a:r>
            <a:r>
              <a:rPr lang="ro-RO" sz="2000" dirty="0">
                <a:latin typeface="+mj-lt"/>
              </a:rPr>
              <a:t>depozite și rețele de depozite </a:t>
            </a:r>
            <a:r>
              <a:rPr lang="en-US" sz="2000" dirty="0">
                <a:latin typeface="+mj-lt"/>
              </a:rPr>
              <a:t>OA) </a:t>
            </a:r>
            <a:endParaRPr lang="en-US" dirty="0">
              <a:latin typeface="+mj-lt"/>
            </a:endParaRPr>
          </a:p>
          <a:p>
            <a:pPr lvl="1"/>
            <a:endParaRPr lang="en-US" dirty="0"/>
          </a:p>
          <a:p>
            <a:pPr lvl="1"/>
            <a:endParaRPr lang="en-US" sz="2800" dirty="0"/>
          </a:p>
          <a:p>
            <a:pPr marL="457200" lvl="1" indent="0">
              <a:buNone/>
            </a:pPr>
            <a:endParaRPr lang="en-US" sz="2800" dirty="0"/>
          </a:p>
          <a:p>
            <a:pPr marL="457200" lvl="1" indent="0">
              <a:buNone/>
            </a:pPr>
            <a:endParaRPr lang="en-US" sz="2800" dirty="0"/>
          </a:p>
          <a:p>
            <a:pPr lvl="1"/>
            <a:endParaRPr lang="en-US" sz="2800" dirty="0"/>
          </a:p>
          <a:p>
            <a:pPr lvl="1"/>
            <a:endParaRPr lang="en-US" sz="2800" dirty="0"/>
          </a:p>
          <a:p>
            <a:pPr lvl="1"/>
            <a:endParaRPr lang="en-US" sz="2800" dirty="0"/>
          </a:p>
          <a:p>
            <a:pPr lvl="1"/>
            <a:endParaRPr lang="en-US" sz="2800" dirty="0"/>
          </a:p>
          <a:p>
            <a:pPr lvl="1"/>
            <a:endParaRPr lang="en-US" sz="2800" dirty="0"/>
          </a:p>
          <a:p>
            <a:pPr lvl="1"/>
            <a:endParaRPr lang="en-US" sz="2800" dirty="0"/>
          </a:p>
          <a:p>
            <a:pPr lvl="1"/>
            <a:endParaRPr lang="en-US" sz="2800" dirty="0"/>
          </a:p>
          <a:p>
            <a:pPr lvl="1"/>
            <a:endParaRPr lang="en-US" sz="2800" dirty="0"/>
          </a:p>
          <a:p>
            <a:pPr lvl="1"/>
            <a:endParaRPr lang="en-US" sz="2800" dirty="0"/>
          </a:p>
          <a:p>
            <a:pPr lvl="1"/>
            <a:endParaRPr lang="en-US" sz="2800" dirty="0"/>
          </a:p>
          <a:p>
            <a:pPr lvl="1"/>
            <a:endParaRPr lang="en-US" sz="2800" dirty="0"/>
          </a:p>
          <a:p>
            <a:pPr lvl="1"/>
            <a:endParaRPr lang="en-US" sz="28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2931" y="3690257"/>
            <a:ext cx="539522" cy="53952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CCAD9FB6-A816-4490-B3A0-69B471C1E58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2330" y="4397828"/>
            <a:ext cx="1328494" cy="1219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866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427" y="330202"/>
            <a:ext cx="10629901" cy="1019626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C00000"/>
                </a:solidFill>
              </a:rPr>
              <a:t>Proces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na</a:t>
            </a:r>
            <a:r>
              <a:rPr lang="ro-RO" b="1" dirty="0" smtClean="0">
                <a:solidFill>
                  <a:srgbClr val="C00000"/>
                </a:solidFill>
              </a:rPr>
              <a:t>țional pentru definirea acțiunilor strategice pentru Știința Deschisă</a:t>
            </a:r>
            <a:endParaRPr lang="ro-RO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6427" y="1850572"/>
            <a:ext cx="10668000" cy="45611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o-RO" dirty="0" smtClean="0">
                <a:latin typeface="+mj-lt"/>
                <a:ea typeface="Cambria" panose="02040503050406030204" pitchFamily="18" charset="0"/>
                <a:cs typeface="Cambria" panose="02040503050406030204" pitchFamily="18" charset="0"/>
              </a:rPr>
              <a:t>Ateliere de învățare mutuală dedicate stabilirii cadrului strategic operațional pentru </a:t>
            </a:r>
            <a:r>
              <a:rPr lang="en-US" dirty="0" smtClean="0">
                <a:latin typeface="+mj-lt"/>
                <a:ea typeface="Cambria" panose="02040503050406030204" pitchFamily="18" charset="0"/>
                <a:cs typeface="Cambria" panose="02040503050406030204" pitchFamily="18" charset="0"/>
              </a:rPr>
              <a:t>“</a:t>
            </a:r>
            <a:r>
              <a:rPr lang="en-GB" b="1" dirty="0" smtClean="0">
                <a:latin typeface="+mj-lt"/>
                <a:ea typeface="Cambria" panose="02040503050406030204" pitchFamily="18" charset="0"/>
                <a:cs typeface="Cambria" panose="02040503050406030204" pitchFamily="18" charset="0"/>
              </a:rPr>
              <a:t>Open Science” </a:t>
            </a:r>
            <a:r>
              <a:rPr lang="ro-RO" b="1" dirty="0" smtClean="0">
                <a:latin typeface="+mj-lt"/>
                <a:ea typeface="Cambria" panose="02040503050406030204" pitchFamily="18" charset="0"/>
                <a:cs typeface="Cambria" panose="02040503050406030204" pitchFamily="18" charset="0"/>
              </a:rPr>
              <a:t>în România</a:t>
            </a:r>
            <a:r>
              <a:rPr lang="en-US" b="1" dirty="0" smtClean="0">
                <a:latin typeface="+mj-lt"/>
                <a:ea typeface="Cambria" panose="02040503050406030204" pitchFamily="18" charset="0"/>
                <a:cs typeface="Cambria" panose="02040503050406030204" pitchFamily="18" charset="0"/>
              </a:rPr>
              <a:t>:</a:t>
            </a:r>
          </a:p>
          <a:p>
            <a:pPr marL="0" indent="0">
              <a:buNone/>
            </a:pPr>
            <a:endParaRPr lang="en-GB" sz="3300" b="1" dirty="0" smtClean="0">
              <a:latin typeface="+mj-lt"/>
            </a:endParaRPr>
          </a:p>
          <a:p>
            <a:r>
              <a:rPr lang="en-GB" b="1" dirty="0" smtClean="0">
                <a:latin typeface="+mj-lt"/>
              </a:rPr>
              <a:t>10</a:t>
            </a:r>
            <a:r>
              <a:rPr lang="ro-RO" b="1" dirty="0" smtClean="0">
                <a:latin typeface="+mj-lt"/>
              </a:rPr>
              <a:t> </a:t>
            </a:r>
            <a:r>
              <a:rPr lang="ro-RO" b="1" dirty="0">
                <a:latin typeface="+mj-lt"/>
              </a:rPr>
              <a:t>m</a:t>
            </a:r>
            <a:r>
              <a:rPr lang="en-GB" b="1" dirty="0" err="1" smtClean="0">
                <a:latin typeface="+mj-lt"/>
              </a:rPr>
              <a:t>ar</a:t>
            </a:r>
            <a:r>
              <a:rPr lang="ro-RO" b="1" dirty="0" smtClean="0">
                <a:latin typeface="+mj-lt"/>
              </a:rPr>
              <a:t>tie</a:t>
            </a:r>
            <a:r>
              <a:rPr lang="en-GB" b="1" dirty="0" smtClean="0">
                <a:latin typeface="+mj-lt"/>
              </a:rPr>
              <a:t>,</a:t>
            </a:r>
            <a:r>
              <a:rPr lang="ro-RO" b="1" dirty="0" smtClean="0">
                <a:latin typeface="+mj-lt"/>
              </a:rPr>
              <a:t> București</a:t>
            </a:r>
          </a:p>
          <a:p>
            <a:r>
              <a:rPr lang="ro-RO" b="1" dirty="0" smtClean="0">
                <a:latin typeface="+mj-lt"/>
              </a:rPr>
              <a:t>7 aprilie</a:t>
            </a:r>
            <a:r>
              <a:rPr lang="en-GB" b="1" dirty="0" smtClean="0">
                <a:latin typeface="+mj-lt"/>
              </a:rPr>
              <a:t>,</a:t>
            </a:r>
            <a:r>
              <a:rPr lang="ro-RO" b="1" dirty="0" smtClean="0">
                <a:latin typeface="+mj-lt"/>
              </a:rPr>
              <a:t> Iași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+mj-lt"/>
              </a:rPr>
              <a:t>(? tbc)</a:t>
            </a:r>
            <a:endParaRPr lang="ro-RO" dirty="0">
              <a:latin typeface="+mj-lt"/>
            </a:endParaRPr>
          </a:p>
          <a:p>
            <a:r>
              <a:rPr lang="ro-RO" b="1" dirty="0" smtClean="0">
                <a:latin typeface="+mj-lt"/>
              </a:rPr>
              <a:t>6 mai, București </a:t>
            </a:r>
            <a:r>
              <a:rPr lang="en-US" dirty="0" smtClean="0">
                <a:latin typeface="+mj-lt"/>
              </a:rPr>
              <a:t>(RDA </a:t>
            </a:r>
            <a:r>
              <a:rPr lang="en-US" dirty="0">
                <a:latin typeface="+mj-lt"/>
              </a:rPr>
              <a:t>Node </a:t>
            </a:r>
            <a:r>
              <a:rPr lang="en-US" dirty="0" smtClean="0">
                <a:latin typeface="+mj-lt"/>
              </a:rPr>
              <a:t>Romania): </a:t>
            </a:r>
            <a:r>
              <a:rPr lang="en-US" dirty="0" err="1" smtClean="0">
                <a:latin typeface="+mj-lt"/>
              </a:rPr>
              <a:t>managementul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datelor</a:t>
            </a:r>
            <a:r>
              <a:rPr lang="en-US" dirty="0" smtClean="0">
                <a:latin typeface="+mj-lt"/>
              </a:rPr>
              <a:t> de </a:t>
            </a:r>
            <a:r>
              <a:rPr lang="en-US" dirty="0" err="1" smtClean="0">
                <a:latin typeface="+mj-lt"/>
              </a:rPr>
              <a:t>cercetare</a:t>
            </a:r>
            <a:r>
              <a:rPr lang="en-US" dirty="0" smtClean="0">
                <a:latin typeface="+mj-lt"/>
              </a:rPr>
              <a:t>, date </a:t>
            </a:r>
            <a:r>
              <a:rPr lang="en-US" dirty="0" err="1" smtClean="0">
                <a:latin typeface="+mj-lt"/>
              </a:rPr>
              <a:t>deschise</a:t>
            </a:r>
            <a:r>
              <a:rPr lang="en-US" dirty="0" smtClean="0">
                <a:latin typeface="+mj-lt"/>
              </a:rPr>
              <a:t> de </a:t>
            </a:r>
            <a:r>
              <a:rPr lang="en-US" dirty="0" err="1" smtClean="0">
                <a:latin typeface="+mj-lt"/>
              </a:rPr>
              <a:t>cercetare</a:t>
            </a:r>
            <a:endParaRPr lang="ro-RO" dirty="0">
              <a:latin typeface="+mj-lt"/>
            </a:endParaRPr>
          </a:p>
          <a:p>
            <a:r>
              <a:rPr lang="en-US" b="1" dirty="0" smtClean="0">
                <a:latin typeface="+mj-lt"/>
              </a:rPr>
              <a:t>9 </a:t>
            </a:r>
            <a:r>
              <a:rPr lang="en-US" b="1" dirty="0" err="1" smtClean="0">
                <a:latin typeface="+mj-lt"/>
              </a:rPr>
              <a:t>iunie</a:t>
            </a:r>
            <a:r>
              <a:rPr lang="en-US" b="1" dirty="0" smtClean="0">
                <a:latin typeface="+mj-lt"/>
              </a:rPr>
              <a:t> </a:t>
            </a:r>
            <a:r>
              <a:rPr lang="ro-RO" b="1" dirty="0" smtClean="0">
                <a:latin typeface="+mj-lt"/>
              </a:rPr>
              <a:t>(tbc</a:t>
            </a:r>
            <a:r>
              <a:rPr lang="ro-RO" b="1" dirty="0">
                <a:latin typeface="+mj-lt"/>
              </a:rPr>
              <a:t>): Cluj-Napoca </a:t>
            </a:r>
            <a:r>
              <a:rPr lang="ro-RO" b="1" dirty="0" smtClean="0">
                <a:solidFill>
                  <a:srgbClr val="C00000"/>
                </a:solidFill>
              </a:rPr>
              <a:t/>
            </a:r>
            <a:br>
              <a:rPr lang="ro-RO" b="1" dirty="0" smtClean="0">
                <a:solidFill>
                  <a:srgbClr val="C00000"/>
                </a:solidFill>
              </a:rPr>
            </a:br>
            <a:endParaRPr lang="es-ES" dirty="0" smtClean="0"/>
          </a:p>
          <a:p>
            <a:pPr marL="457200" lvl="1" indent="0">
              <a:buNone/>
            </a:pPr>
            <a:endParaRPr lang="es-ES" sz="3300" dirty="0" smtClean="0"/>
          </a:p>
          <a:p>
            <a:pPr marL="457200" lvl="1" indent="0">
              <a:buNone/>
            </a:pPr>
            <a:endParaRPr lang="es-ES" sz="3300" dirty="0"/>
          </a:p>
          <a:p>
            <a:pPr lvl="1"/>
            <a:endParaRPr lang="es-ES" sz="3300" dirty="0"/>
          </a:p>
        </p:txBody>
      </p:sp>
    </p:spTree>
    <p:extLst>
      <p:ext uri="{BB962C8B-B14F-4D97-AF65-F5344CB8AC3E}">
        <p14:creationId xmlns:p14="http://schemas.microsoft.com/office/powerpoint/2010/main" val="1665102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427" y="330202"/>
            <a:ext cx="10629901" cy="1019626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C00000"/>
                </a:solidFill>
              </a:rPr>
              <a:t>Proces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na</a:t>
            </a:r>
            <a:r>
              <a:rPr lang="ro-RO" b="1" dirty="0" smtClean="0">
                <a:solidFill>
                  <a:srgbClr val="C00000"/>
                </a:solidFill>
              </a:rPr>
              <a:t>țional pentru definirea acțiunilor strategice pentru Știința Deschisă</a:t>
            </a:r>
            <a:endParaRPr lang="ro-RO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6427" y="1589315"/>
            <a:ext cx="11002737" cy="505097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o-RO" sz="2400" dirty="0" smtClean="0">
                <a:latin typeface="+mj-lt"/>
                <a:ea typeface="Cambria" panose="02040503050406030204" pitchFamily="18" charset="0"/>
                <a:cs typeface="Cambria" panose="02040503050406030204" pitchFamily="18" charset="0"/>
              </a:rPr>
              <a:t>Ateliere de învățare mutuală dedicate stabilirii cadrului strategic operațional pentru </a:t>
            </a:r>
            <a:r>
              <a:rPr lang="en-US" sz="2400" dirty="0" smtClean="0">
                <a:latin typeface="+mj-lt"/>
                <a:ea typeface="Cambria" panose="02040503050406030204" pitchFamily="18" charset="0"/>
                <a:cs typeface="Cambria" panose="02040503050406030204" pitchFamily="18" charset="0"/>
              </a:rPr>
              <a:t>“</a:t>
            </a:r>
            <a:r>
              <a:rPr lang="en-GB" sz="2400" b="1" dirty="0" smtClean="0">
                <a:latin typeface="+mj-lt"/>
                <a:ea typeface="Cambria" panose="02040503050406030204" pitchFamily="18" charset="0"/>
                <a:cs typeface="Cambria" panose="02040503050406030204" pitchFamily="18" charset="0"/>
              </a:rPr>
              <a:t>Open Science” </a:t>
            </a:r>
            <a:r>
              <a:rPr lang="ro-RO" sz="2400" b="1" dirty="0" smtClean="0">
                <a:latin typeface="+mj-lt"/>
                <a:ea typeface="Cambria" panose="02040503050406030204" pitchFamily="18" charset="0"/>
                <a:cs typeface="Cambria" panose="02040503050406030204" pitchFamily="18" charset="0"/>
              </a:rPr>
              <a:t>în România</a:t>
            </a:r>
            <a:r>
              <a:rPr lang="en-US" sz="2400" b="1" dirty="0">
                <a:latin typeface="+mj-lt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400" b="1" dirty="0" smtClean="0">
                <a:latin typeface="+mj-lt"/>
                <a:ea typeface="Cambria" panose="02040503050406030204" pitchFamily="18" charset="0"/>
                <a:cs typeface="Cambria" panose="02040503050406030204" pitchFamily="18" charset="0"/>
              </a:rPr>
              <a:t>(</a:t>
            </a:r>
            <a:r>
              <a:rPr lang="en-US" sz="2400" b="1" dirty="0" err="1" smtClean="0">
                <a:latin typeface="+mj-lt"/>
              </a:rPr>
              <a:t>martie</a:t>
            </a:r>
            <a:r>
              <a:rPr lang="en-US" sz="2400" b="1" dirty="0" smtClean="0">
                <a:latin typeface="+mj-lt"/>
              </a:rPr>
              <a:t> </a:t>
            </a:r>
            <a:r>
              <a:rPr lang="en-US" sz="2400" b="1" dirty="0">
                <a:latin typeface="+mj-lt"/>
              </a:rPr>
              <a:t>– </a:t>
            </a:r>
            <a:r>
              <a:rPr lang="en-US" sz="2400" b="1" dirty="0" err="1">
                <a:latin typeface="+mj-lt"/>
              </a:rPr>
              <a:t>iunie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smtClean="0">
                <a:latin typeface="+mj-lt"/>
              </a:rPr>
              <a:t>2020)</a:t>
            </a:r>
            <a:endParaRPr lang="ro-RO" sz="2400" b="1" dirty="0" smtClean="0">
              <a:latin typeface="+mj-lt"/>
            </a:endParaRPr>
          </a:p>
          <a:p>
            <a:pPr marL="0" indent="0">
              <a:buNone/>
            </a:pPr>
            <a:endParaRPr lang="en-GB" sz="500" b="1" dirty="0">
              <a:latin typeface="+mj-lt"/>
            </a:endParaRPr>
          </a:p>
          <a:p>
            <a:pPr marL="0" indent="0">
              <a:buNone/>
            </a:pPr>
            <a:r>
              <a:rPr lang="en-US" sz="2400" b="1" i="1" dirty="0" err="1" smtClean="0">
                <a:solidFill>
                  <a:srgbClr val="003399"/>
                </a:solidFill>
                <a:latin typeface="+mj-lt"/>
                <a:ea typeface="Cambria" panose="02040503050406030204" pitchFamily="18" charset="0"/>
                <a:cs typeface="Cambria" panose="02040503050406030204" pitchFamily="18" charset="0"/>
              </a:rPr>
              <a:t>Scop</a:t>
            </a:r>
            <a:r>
              <a:rPr lang="en-US" sz="2400" b="1" i="1" dirty="0">
                <a:solidFill>
                  <a:srgbClr val="003399"/>
                </a:solidFill>
                <a:latin typeface="+mj-lt"/>
                <a:ea typeface="Cambria" panose="02040503050406030204" pitchFamily="18" charset="0"/>
                <a:cs typeface="Cambria" panose="02040503050406030204" pitchFamily="18" charset="0"/>
              </a:rPr>
              <a:t>:</a:t>
            </a:r>
            <a:r>
              <a:rPr lang="en-US" sz="2400" b="1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schimb</a:t>
            </a:r>
            <a:r>
              <a:rPr lang="en-US" sz="2400" dirty="0">
                <a:latin typeface="+mj-lt"/>
              </a:rPr>
              <a:t> de </a:t>
            </a:r>
            <a:r>
              <a:rPr lang="en-US" sz="2400" dirty="0" err="1">
                <a:latin typeface="+mj-lt"/>
              </a:rPr>
              <a:t>experien</a:t>
            </a:r>
            <a:r>
              <a:rPr lang="ro-RO" sz="2400" dirty="0">
                <a:latin typeface="+mj-lt"/>
              </a:rPr>
              <a:t>ță, </a:t>
            </a:r>
            <a:r>
              <a:rPr lang="ro-RO" sz="2400" dirty="0" smtClean="0">
                <a:latin typeface="+mj-lt"/>
              </a:rPr>
              <a:t>identificarea contextului național (nevoi, oportunități)</a:t>
            </a:r>
          </a:p>
          <a:p>
            <a:pPr marL="0" indent="0">
              <a:buNone/>
            </a:pPr>
            <a:endParaRPr lang="ro-RO" sz="800" b="1" dirty="0" smtClean="0">
              <a:solidFill>
                <a:srgbClr val="C00000"/>
              </a:solidFill>
              <a:latin typeface="+mj-lt"/>
            </a:endParaRPr>
          </a:p>
          <a:p>
            <a:pPr marL="0" indent="0">
              <a:buNone/>
            </a:pPr>
            <a:r>
              <a:rPr lang="ro-RO" sz="2400" b="1" i="1" dirty="0" smtClean="0">
                <a:solidFill>
                  <a:srgbClr val="003399"/>
                </a:solidFill>
                <a:latin typeface="+mj-lt"/>
                <a:ea typeface="Cambria" panose="02040503050406030204" pitchFamily="18" charset="0"/>
                <a:cs typeface="Cambria" panose="02040503050406030204" pitchFamily="18" charset="0"/>
              </a:rPr>
              <a:t>Grup </a:t>
            </a:r>
            <a:r>
              <a:rPr lang="ro-RO" sz="2400" b="1" i="1" dirty="0">
                <a:solidFill>
                  <a:srgbClr val="003399"/>
                </a:solidFill>
                <a:latin typeface="+mj-lt"/>
                <a:ea typeface="Cambria" panose="02040503050406030204" pitchFamily="18" charset="0"/>
                <a:cs typeface="Cambria" panose="02040503050406030204" pitchFamily="18" charset="0"/>
              </a:rPr>
              <a:t>țintă</a:t>
            </a:r>
            <a:r>
              <a:rPr lang="en-US" sz="2400" b="1" i="1" dirty="0">
                <a:solidFill>
                  <a:srgbClr val="003399"/>
                </a:solidFill>
                <a:latin typeface="+mj-lt"/>
                <a:ea typeface="Cambria" panose="02040503050406030204" pitchFamily="18" charset="0"/>
                <a:cs typeface="Cambria" panose="02040503050406030204" pitchFamily="18" charset="0"/>
              </a:rPr>
              <a:t>: </a:t>
            </a:r>
            <a:r>
              <a:rPr lang="ro-RO" sz="2400" dirty="0">
                <a:latin typeface="+mj-lt"/>
              </a:rPr>
              <a:t>stakeholderi </a:t>
            </a:r>
            <a:r>
              <a:rPr lang="ro-RO" sz="2400" dirty="0" smtClean="0">
                <a:latin typeface="+mj-lt"/>
              </a:rPr>
              <a:t>și experți naționali* + </a:t>
            </a:r>
            <a:r>
              <a:rPr lang="en-US" sz="2400" dirty="0" err="1" smtClean="0">
                <a:latin typeface="+mj-lt"/>
              </a:rPr>
              <a:t>exper</a:t>
            </a:r>
            <a:r>
              <a:rPr lang="ro-RO" sz="2400" dirty="0">
                <a:latin typeface="+mj-lt"/>
              </a:rPr>
              <a:t>ți internaționali implicați </a:t>
            </a:r>
            <a:r>
              <a:rPr lang="ro-RO" sz="2400" dirty="0" smtClean="0">
                <a:latin typeface="+mj-lt"/>
              </a:rPr>
              <a:t>în contrucția </a:t>
            </a:r>
            <a:r>
              <a:rPr lang="ro-RO" sz="2400" dirty="0">
                <a:latin typeface="+mj-lt"/>
              </a:rPr>
              <a:t>de politici de OS și implementarea </a:t>
            </a:r>
            <a:r>
              <a:rPr lang="ro-RO" sz="2400" dirty="0" smtClean="0">
                <a:latin typeface="+mj-lt"/>
              </a:rPr>
              <a:t>lor (OpenAIRE</a:t>
            </a:r>
            <a:r>
              <a:rPr lang="ro-RO" sz="2400" dirty="0">
                <a:latin typeface="+mj-lt"/>
              </a:rPr>
              <a:t>, EOSC, </a:t>
            </a:r>
            <a:r>
              <a:rPr lang="ro-RO" sz="2400" dirty="0" smtClean="0">
                <a:latin typeface="+mj-lt"/>
              </a:rPr>
              <a:t>Science Europe</a:t>
            </a:r>
            <a:r>
              <a:rPr lang="en-US" sz="2400" dirty="0" smtClean="0">
                <a:latin typeface="+mj-lt"/>
              </a:rPr>
              <a:t>, </a:t>
            </a:r>
            <a:r>
              <a:rPr lang="en-US" sz="2400" dirty="0">
                <a:latin typeface="+mj-lt"/>
              </a:rPr>
              <a:t>Research Data Alliance</a:t>
            </a:r>
            <a:r>
              <a:rPr lang="ro-RO" sz="2400" dirty="0">
                <a:latin typeface="+mj-lt"/>
              </a:rPr>
              <a:t> (RDA), LIBER, SPARC </a:t>
            </a:r>
            <a:r>
              <a:rPr lang="ro-RO" sz="2400" dirty="0" smtClean="0">
                <a:latin typeface="+mj-lt"/>
              </a:rPr>
              <a:t>Europe).</a:t>
            </a:r>
            <a:r>
              <a:rPr lang="ro-RO" sz="2400" dirty="0">
                <a:latin typeface="+mj-lt"/>
              </a:rPr>
              <a:t/>
            </a:r>
            <a:br>
              <a:rPr lang="ro-RO" sz="2400" dirty="0">
                <a:latin typeface="+mj-lt"/>
              </a:rPr>
            </a:br>
            <a:r>
              <a:rPr lang="ro-RO" sz="2000" dirty="0" smtClean="0">
                <a:latin typeface="+mj-lt"/>
              </a:rPr>
              <a:t>* </a:t>
            </a:r>
            <a:r>
              <a:rPr lang="ro-RO" sz="1600" b="1" dirty="0">
                <a:latin typeface="+mj-lt"/>
              </a:rPr>
              <a:t>finanțatori, universități, institute de cercetare, edituri, asociații, biblioteci, instituții publice, firme, publicul </a:t>
            </a:r>
            <a:r>
              <a:rPr lang="ro-RO" sz="1600" b="1" dirty="0" smtClean="0">
                <a:latin typeface="+mj-lt"/>
              </a:rPr>
              <a:t>larg</a:t>
            </a:r>
            <a:endParaRPr lang="ro-RO" dirty="0" smtClean="0">
              <a:latin typeface="+mj-lt"/>
            </a:endParaRPr>
          </a:p>
          <a:p>
            <a:pPr marL="0" indent="0">
              <a:buNone/>
            </a:pPr>
            <a:endParaRPr lang="ro-RO" sz="700" b="1" i="1" dirty="0" smtClean="0">
              <a:solidFill>
                <a:srgbClr val="003399"/>
              </a:solidFill>
              <a:latin typeface="+mj-lt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0" indent="0">
              <a:buNone/>
            </a:pPr>
            <a:r>
              <a:rPr lang="en-US" sz="2400" b="1" i="1" dirty="0" err="1" smtClean="0">
                <a:solidFill>
                  <a:srgbClr val="003399"/>
                </a:solidFill>
                <a:latin typeface="+mj-lt"/>
                <a:ea typeface="Cambria" panose="02040503050406030204" pitchFamily="18" charset="0"/>
                <a:cs typeface="Cambria" panose="02040503050406030204" pitchFamily="18" charset="0"/>
              </a:rPr>
              <a:t>Rezultate</a:t>
            </a:r>
            <a:r>
              <a:rPr lang="en-US" sz="2400" b="1" i="1" dirty="0" smtClean="0">
                <a:solidFill>
                  <a:srgbClr val="003399"/>
                </a:solidFill>
                <a:latin typeface="+mj-lt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sz="2400" b="1" i="1" dirty="0">
                <a:solidFill>
                  <a:srgbClr val="003399"/>
                </a:solidFill>
                <a:latin typeface="+mj-lt"/>
                <a:ea typeface="Cambria" panose="02040503050406030204" pitchFamily="18" charset="0"/>
                <a:cs typeface="Cambria" panose="02040503050406030204" pitchFamily="18" charset="0"/>
              </a:rPr>
              <a:t>a</a:t>
            </a:r>
            <a:r>
              <a:rPr lang="ro-RO" sz="2400" b="1" i="1" dirty="0">
                <a:solidFill>
                  <a:srgbClr val="003399"/>
                </a:solidFill>
                <a:latin typeface="+mj-lt"/>
                <a:ea typeface="Cambria" panose="02040503050406030204" pitchFamily="18" charset="0"/>
                <a:cs typeface="Cambria" panose="02040503050406030204" pitchFamily="18" charset="0"/>
              </a:rPr>
              <a:t>șteptate</a:t>
            </a:r>
            <a:r>
              <a:rPr lang="en-US" sz="2400" b="1" i="1" dirty="0">
                <a:solidFill>
                  <a:srgbClr val="003399"/>
                </a:solidFill>
                <a:latin typeface="+mj-lt"/>
                <a:ea typeface="Cambria" panose="02040503050406030204" pitchFamily="18" charset="0"/>
                <a:cs typeface="Cambria" panose="020405030504060302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2000" i="1" dirty="0">
                <a:latin typeface="+mj-lt"/>
              </a:rPr>
              <a:t>- </a:t>
            </a:r>
            <a:r>
              <a:rPr lang="ro-RO" sz="2000" b="1" i="1" dirty="0">
                <a:latin typeface="+mj-lt"/>
              </a:rPr>
              <a:t>Feedback</a:t>
            </a:r>
            <a:r>
              <a:rPr lang="ro-RO" sz="2000" i="1" dirty="0">
                <a:latin typeface="+mj-lt"/>
              </a:rPr>
              <a:t> și </a:t>
            </a:r>
            <a:r>
              <a:rPr lang="ro-RO" sz="2000" b="1" i="1" dirty="0">
                <a:latin typeface="+mj-lt"/>
              </a:rPr>
              <a:t>recomandări</a:t>
            </a:r>
            <a:r>
              <a:rPr lang="ro-RO" sz="2000" i="1" dirty="0">
                <a:latin typeface="+mj-lt"/>
              </a:rPr>
              <a:t> asupra </a:t>
            </a:r>
            <a:r>
              <a:rPr lang="ro-RO" sz="2000" b="1" i="1" dirty="0" smtClean="0">
                <a:latin typeface="+mj-lt"/>
              </a:rPr>
              <a:t>propunerilor</a:t>
            </a:r>
            <a:r>
              <a:rPr lang="en-US" sz="2000" b="1" i="1" dirty="0" smtClean="0">
                <a:latin typeface="+mj-lt"/>
              </a:rPr>
              <a:t> </a:t>
            </a:r>
            <a:r>
              <a:rPr lang="ro-RO" sz="2000" b="1" i="1" dirty="0">
                <a:latin typeface="+mj-lt"/>
              </a:rPr>
              <a:t>de acțiuni </a:t>
            </a:r>
            <a:r>
              <a:rPr lang="ro-RO" sz="2000" i="1" dirty="0">
                <a:latin typeface="+mj-lt"/>
              </a:rPr>
              <a:t>pentru </a:t>
            </a:r>
            <a:r>
              <a:rPr lang="ro-RO" sz="2000" i="1" dirty="0" smtClean="0">
                <a:latin typeface="+mj-lt"/>
              </a:rPr>
              <a:t>știința deschisă la </a:t>
            </a:r>
            <a:r>
              <a:rPr lang="ro-RO" sz="2000" i="1" dirty="0">
                <a:latin typeface="+mj-lt"/>
              </a:rPr>
              <a:t>nivel național</a:t>
            </a:r>
            <a:r>
              <a:rPr lang="en-US" sz="2000" i="1" dirty="0">
                <a:latin typeface="+mj-lt"/>
              </a:rPr>
              <a:t>; </a:t>
            </a:r>
            <a:r>
              <a:rPr lang="en-US" sz="2000" b="1" i="1" dirty="0" err="1">
                <a:latin typeface="+mj-lt"/>
              </a:rPr>
              <a:t>identificarea</a:t>
            </a:r>
            <a:r>
              <a:rPr lang="en-US" sz="2000" b="1" i="1" dirty="0">
                <a:latin typeface="+mj-lt"/>
              </a:rPr>
              <a:t> </a:t>
            </a:r>
            <a:r>
              <a:rPr lang="en-US" sz="2000" b="1" i="1" dirty="0" err="1">
                <a:latin typeface="+mj-lt"/>
              </a:rPr>
              <a:t>nevoilor</a:t>
            </a:r>
            <a:r>
              <a:rPr lang="ro-RO" sz="2000" b="1" i="1" dirty="0">
                <a:latin typeface="+mj-lt"/>
              </a:rPr>
              <a:t>, oportunităților și provocărilor</a:t>
            </a:r>
            <a:r>
              <a:rPr lang="ro-RO" sz="2000" i="1" dirty="0">
                <a:latin typeface="+mj-lt"/>
              </a:rPr>
              <a:t> </a:t>
            </a:r>
            <a:r>
              <a:rPr lang="ro-RO" sz="2000" dirty="0">
                <a:latin typeface="+mj-lt"/>
              </a:rPr>
              <a:t>asociate tranziției către OS pentru România.  </a:t>
            </a:r>
            <a:endParaRPr lang="en-US" sz="2000" dirty="0">
              <a:latin typeface="+mj-lt"/>
            </a:endParaRPr>
          </a:p>
          <a:p>
            <a:pPr marL="0" indent="0">
              <a:buNone/>
            </a:pPr>
            <a:r>
              <a:rPr lang="ro-RO" sz="2000" i="1" dirty="0">
                <a:latin typeface="+mj-lt"/>
              </a:rPr>
              <a:t>- </a:t>
            </a:r>
            <a:r>
              <a:rPr lang="ro-RO" sz="2000" b="1" i="1" dirty="0">
                <a:latin typeface="+mj-lt"/>
              </a:rPr>
              <a:t>Grupuri de interes </a:t>
            </a:r>
            <a:r>
              <a:rPr lang="ro-RO" sz="2000" i="1" dirty="0">
                <a:latin typeface="+mj-lt"/>
              </a:rPr>
              <a:t>tematice </a:t>
            </a:r>
            <a:r>
              <a:rPr lang="en-US" sz="2000" i="1" dirty="0">
                <a:latin typeface="+mj-lt"/>
              </a:rPr>
              <a:t>(hub-</a:t>
            </a:r>
            <a:r>
              <a:rPr lang="en-US" sz="2000" i="1" dirty="0" err="1">
                <a:latin typeface="+mj-lt"/>
              </a:rPr>
              <a:t>uri</a:t>
            </a:r>
            <a:r>
              <a:rPr lang="en-US" sz="2000" i="1" dirty="0">
                <a:latin typeface="+mj-lt"/>
              </a:rPr>
              <a:t> </a:t>
            </a:r>
            <a:r>
              <a:rPr lang="en-US" sz="2000" i="1" dirty="0" err="1">
                <a:latin typeface="+mj-lt"/>
              </a:rPr>
              <a:t>regionale</a:t>
            </a:r>
            <a:r>
              <a:rPr lang="en-US" sz="2000" i="1" dirty="0">
                <a:latin typeface="+mj-lt"/>
              </a:rPr>
              <a:t>) </a:t>
            </a:r>
            <a:r>
              <a:rPr lang="ro-RO" sz="2000" dirty="0">
                <a:latin typeface="+mj-lt"/>
              </a:rPr>
              <a:t>pentru </a:t>
            </a:r>
            <a:r>
              <a:rPr lang="ro-RO" sz="2000" dirty="0" smtClean="0">
                <a:latin typeface="+mj-lt"/>
              </a:rPr>
              <a:t>continuarea </a:t>
            </a:r>
            <a:r>
              <a:rPr lang="ro-RO" sz="2000" dirty="0">
                <a:latin typeface="+mj-lt"/>
              </a:rPr>
              <a:t>și întărirea dialogului în sfera OS -</a:t>
            </a:r>
            <a:r>
              <a:rPr lang="en-US" sz="2000" dirty="0">
                <a:latin typeface="+mj-lt"/>
              </a:rPr>
              <a:t>&gt; parte a </a:t>
            </a:r>
            <a:r>
              <a:rPr lang="en-US" sz="2000" dirty="0" err="1">
                <a:latin typeface="+mj-lt"/>
              </a:rPr>
              <a:t>unei</a:t>
            </a:r>
            <a:r>
              <a:rPr lang="en-US" sz="2000" dirty="0">
                <a:latin typeface="+mj-lt"/>
              </a:rPr>
              <a:t> c</a:t>
            </a:r>
            <a:r>
              <a:rPr lang="ro-RO" sz="2000" dirty="0">
                <a:latin typeface="+mj-lt"/>
              </a:rPr>
              <a:t>onstrucți</a:t>
            </a:r>
            <a:r>
              <a:rPr lang="en-US" sz="2000" dirty="0" err="1">
                <a:latin typeface="+mj-lt"/>
              </a:rPr>
              <a:t>i</a:t>
            </a:r>
            <a:r>
              <a:rPr lang="ro-RO" sz="2000" dirty="0">
                <a:latin typeface="+mj-lt"/>
              </a:rPr>
              <a:t> instituțional</a:t>
            </a:r>
            <a:r>
              <a:rPr lang="en-US" sz="2000" dirty="0">
                <a:latin typeface="+mj-lt"/>
              </a:rPr>
              <a:t>e</a:t>
            </a:r>
            <a:r>
              <a:rPr lang="ro-RO" sz="2000" dirty="0">
                <a:latin typeface="+mj-lt"/>
              </a:rPr>
              <a:t> pe termen lung: </a:t>
            </a:r>
            <a:r>
              <a:rPr lang="ro-RO" sz="2000" b="1" dirty="0">
                <a:latin typeface="+mj-lt"/>
              </a:rPr>
              <a:t>Open Science Hub Romania</a:t>
            </a:r>
            <a:r>
              <a:rPr lang="ro-RO" b="1" dirty="0">
                <a:latin typeface="+mj-lt"/>
              </a:rPr>
              <a:t/>
            </a:r>
            <a:br>
              <a:rPr lang="ro-RO" b="1" dirty="0">
                <a:latin typeface="+mj-lt"/>
              </a:rPr>
            </a:br>
            <a:r>
              <a:rPr lang="ro-RO" b="1" dirty="0" smtClean="0">
                <a:solidFill>
                  <a:srgbClr val="C00000"/>
                </a:solidFill>
                <a:latin typeface="+mj-lt"/>
              </a:rPr>
              <a:t/>
            </a:r>
            <a:br>
              <a:rPr lang="ro-RO" b="1" dirty="0" smtClean="0">
                <a:solidFill>
                  <a:srgbClr val="C00000"/>
                </a:solidFill>
                <a:latin typeface="+mj-lt"/>
              </a:rPr>
            </a:br>
            <a:endParaRPr lang="es-ES" dirty="0" smtClean="0">
              <a:latin typeface="+mj-lt"/>
            </a:endParaRPr>
          </a:p>
          <a:p>
            <a:pPr marL="457200" lvl="1" indent="0">
              <a:buNone/>
            </a:pPr>
            <a:endParaRPr lang="es-ES" sz="3300" dirty="0" smtClean="0"/>
          </a:p>
          <a:p>
            <a:pPr marL="457200" lvl="1" indent="0">
              <a:buNone/>
            </a:pPr>
            <a:endParaRPr lang="es-ES" sz="3300" dirty="0"/>
          </a:p>
          <a:p>
            <a:pPr lvl="1"/>
            <a:endParaRPr lang="es-ES" sz="3300" dirty="0"/>
          </a:p>
        </p:txBody>
      </p:sp>
    </p:spTree>
    <p:extLst>
      <p:ext uri="{BB962C8B-B14F-4D97-AF65-F5344CB8AC3E}">
        <p14:creationId xmlns:p14="http://schemas.microsoft.com/office/powerpoint/2010/main" val="3694723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578429" y="1349829"/>
            <a:ext cx="9035142" cy="386259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10.00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: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Sesiune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plenară</a:t>
            </a:r>
            <a:endParaRPr lang="ro-R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b="1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Contextul</a:t>
            </a:r>
            <a:r>
              <a:rPr lang="en-US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na</a:t>
            </a:r>
            <a:r>
              <a:rPr lang="ro-RO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țional și internațional</a:t>
            </a:r>
            <a:r>
              <a:rPr lang="en-US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(10.00 – 11.10)</a:t>
            </a:r>
            <a:endParaRPr lang="ro-R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/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Inițiative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na</a:t>
            </a:r>
            <a:r>
              <a:rPr lang="ro-RO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ț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ionale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în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domeniul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ro-RO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științei deschise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, </a:t>
            </a:r>
            <a:r>
              <a:rPr lang="en-GB" b="1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Alina Irimia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, Open Science Hub Romania, </a:t>
            </a:r>
            <a:r>
              <a:rPr lang="en-GB" dirty="0" smtClean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UEFISCDI</a:t>
            </a:r>
          </a:p>
          <a:p>
            <a:pPr indent="457200"/>
            <a:endParaRPr lang="ro-R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/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Dezvoltarea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și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implementarea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politicilor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în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domeniul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științei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deschise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: 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Lecții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învățate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și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perspective cu 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privire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la EOSC</a:t>
            </a:r>
            <a:r>
              <a:rPr lang="en-US" i="1" dirty="0">
                <a:solidFill>
                  <a:srgbClr val="1F3864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,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Iryna Kuchma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, 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EIFL Open Access Programme </a:t>
            </a:r>
            <a:r>
              <a:rPr lang="en-GB" dirty="0" smtClean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Manager</a:t>
            </a:r>
          </a:p>
          <a:p>
            <a:pPr indent="457200"/>
            <a:endParaRPr lang="ro-R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/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Cloud-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ul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european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pentru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știință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deschisă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(EOSC) 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și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rolul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României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în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dezvoltarea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acestuia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, </a:t>
            </a:r>
            <a:r>
              <a:rPr lang="en-GB" b="1" dirty="0" err="1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Dragos</a:t>
            </a:r>
            <a:r>
              <a:rPr lang="en-GB" b="1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GB" b="1" dirty="0" err="1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Barbu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, ICI, EOSC Governance </a:t>
            </a:r>
            <a:r>
              <a:rPr lang="en-GB" dirty="0" smtClean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Board</a:t>
            </a:r>
          </a:p>
          <a:p>
            <a:pPr indent="457200"/>
            <a:endParaRPr lang="ro-R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/>
            <a:r>
              <a:rPr lang="ro-RO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Publicarea cu acces liber și costurile asociate acesteia: studiu de caz – România</a:t>
            </a:r>
            <a:r>
              <a:rPr lang="ro-RO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, </a:t>
            </a:r>
            <a:r>
              <a:rPr lang="en-GB" b="1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Victor Velter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, </a:t>
            </a:r>
            <a:r>
              <a:rPr lang="ro-RO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Șef Birou Scientometrie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, UEFISCDI</a:t>
            </a:r>
            <a:endParaRPr lang="ro-R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100" b="1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endParaRPr lang="ro-R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96141" y="511628"/>
            <a:ext cx="1894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AGENDA</a:t>
            </a:r>
            <a:endParaRPr lang="ro-RO" sz="2800" b="1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038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578429" y="1349829"/>
            <a:ext cx="9372600" cy="535531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Strategii</a:t>
            </a:r>
            <a:r>
              <a:rPr lang="en-US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de Open Science – </a:t>
            </a:r>
            <a:r>
              <a:rPr lang="en-US" b="1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practici</a:t>
            </a:r>
            <a:r>
              <a:rPr lang="en-US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europene</a:t>
            </a:r>
            <a:r>
              <a:rPr lang="en-US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(11.10 – 11.30)</a:t>
            </a:r>
            <a:endParaRPr lang="ro-R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/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Experiența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Irlandei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cu 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strategia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națională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și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Planul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S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, </a:t>
            </a:r>
            <a:r>
              <a:rPr lang="en-GB" b="1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Niamh Brennan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, Programme Manager Research Informatics, Trinity College Library (</a:t>
            </a:r>
            <a:r>
              <a:rPr lang="en-GB" i="1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on-line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)</a:t>
            </a:r>
            <a:endParaRPr lang="ro-R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endParaRPr lang="ro-R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11.30– 11.40: </a:t>
            </a:r>
            <a:r>
              <a:rPr lang="en-US" i="1" dirty="0" err="1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Pauză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de </a:t>
            </a:r>
            <a:r>
              <a:rPr lang="en-US" i="1" dirty="0" err="1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cafea</a:t>
            </a:r>
            <a:endParaRPr lang="ro-R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endParaRPr lang="ro-R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b="1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Practici</a:t>
            </a:r>
            <a:r>
              <a:rPr lang="en-US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europene</a:t>
            </a:r>
            <a:r>
              <a:rPr lang="en-US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+ </a:t>
            </a:r>
            <a:r>
              <a:rPr lang="en-US" b="1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opțiuni</a:t>
            </a:r>
            <a:r>
              <a:rPr lang="en-US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pentru</a:t>
            </a:r>
            <a:r>
              <a:rPr lang="en-US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România</a:t>
            </a:r>
            <a:r>
              <a:rPr lang="en-US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(11.40 – 13.00) </a:t>
            </a:r>
            <a:endParaRPr lang="ro-R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/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Open Science &amp; 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Managementul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Datelor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de 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Cercetare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GB" i="1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-</a:t>
            </a:r>
            <a:r>
              <a:rPr lang="en-GB" b="1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Santosh Ilamparuthi,</a:t>
            </a:r>
            <a:r>
              <a:rPr lang="en-GB" i="1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GB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Data Steward at TU Delft</a:t>
            </a:r>
            <a:r>
              <a:rPr lang="en-GB" b="1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endParaRPr lang="ro-R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/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Planul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național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pentru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știință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deschisă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în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Franța</a:t>
            </a:r>
            <a:r>
              <a:rPr lang="en-US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- 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Marin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Dacos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, OS Advisor to the Director-General for Research and Innovation</a:t>
            </a:r>
            <a:r>
              <a:rPr lang="fr-FR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, 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Ministry of Higher Education, Research and Innovation (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on-line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)</a:t>
            </a:r>
            <a:endParaRPr lang="ro-R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/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Propuneri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de 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linii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de 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acțiune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pentru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dezvoltarea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cadrului</a:t>
            </a:r>
            <a:r>
              <a:rPr lang="en-US" i="1" dirty="0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strategic national de Open Science al </a:t>
            </a:r>
            <a:r>
              <a:rPr lang="en-US" i="1" dirty="0" err="1">
                <a:solidFill>
                  <a:srgbClr val="1F4E79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României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, </a:t>
            </a:r>
            <a:r>
              <a:rPr lang="ro-RO" b="1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Valentin Cojanu, UEFISCDI</a:t>
            </a:r>
            <a:endParaRPr lang="ro-R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endParaRPr lang="ro-R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Sesiune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de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întrebări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și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răspunsuri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: 15 min</a:t>
            </a:r>
            <a:endParaRPr lang="ro-R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endParaRPr lang="ro-R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13.00 – 14.00: </a:t>
            </a:r>
            <a:r>
              <a:rPr lang="ro-RO" i="1" dirty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Pauză de prânz</a:t>
            </a:r>
            <a:endParaRPr lang="ro-R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endParaRPr lang="ro-R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96141" y="511628"/>
            <a:ext cx="1894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AGENDA</a:t>
            </a:r>
            <a:endParaRPr lang="ro-RO" sz="2800" b="1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2394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796141" y="511628"/>
            <a:ext cx="1894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AGENDA</a:t>
            </a:r>
            <a:endParaRPr lang="ro-RO" sz="2800" b="1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0206127"/>
              </p:ext>
            </p:extLst>
          </p:nvPr>
        </p:nvGraphicFramePr>
        <p:xfrm>
          <a:off x="1578428" y="2270927"/>
          <a:ext cx="9307286" cy="1920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80788"/>
                <a:gridCol w="3477962"/>
                <a:gridCol w="3648536"/>
              </a:tblGrid>
              <a:tr h="22225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dirty="0">
                          <a:effectLst/>
                        </a:rPr>
                        <a:t>14.00 – 15.30</a:t>
                      </a:r>
                      <a:endParaRPr lang="ro-RO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dirty="0" smtClean="0">
                          <a:effectLst/>
                        </a:rPr>
                        <a:t>Bune </a:t>
                      </a:r>
                      <a:r>
                        <a:rPr lang="ro-RO" sz="1800" dirty="0">
                          <a:effectLst/>
                        </a:rPr>
                        <a:t>practici cu privire la Open Access; implicații ale Planului S </a:t>
                      </a:r>
                      <a:endParaRPr lang="ro-RO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dirty="0">
                          <a:effectLst/>
                        </a:rPr>
                        <a:t>Costuri de procesare a articolelor (APCs</a:t>
                      </a:r>
                      <a:r>
                        <a:rPr lang="ro-RO" sz="1800" dirty="0" smtClean="0">
                          <a:effectLst/>
                        </a:rPr>
                        <a:t>)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o-RO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225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dirty="0">
                          <a:effectLst/>
                        </a:rPr>
                        <a:t>15.30 – 15.45</a:t>
                      </a:r>
                      <a:endParaRPr lang="ro-RO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effectLst/>
                        </a:rPr>
                        <a:t>Pauză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>
                          <a:effectLst/>
                        </a:rPr>
                        <a:t>de </a:t>
                      </a:r>
                      <a:r>
                        <a:rPr lang="en-US" sz="1800" dirty="0" err="1" smtClean="0">
                          <a:effectLst/>
                        </a:rPr>
                        <a:t>cafea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o-RO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15.45 </a:t>
                      </a:r>
                      <a:r>
                        <a:rPr lang="ro-RO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17.00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Acces </a:t>
                      </a:r>
                      <a:r>
                        <a:rPr lang="ro-RO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liber la datele de cercetare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Noua generație de metrici</a:t>
                      </a:r>
                      <a:endParaRPr lang="ro-RO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578428" y="1624596"/>
            <a:ext cx="9307286" cy="646331"/>
          </a:xfrm>
          <a:prstGeom prst="rect">
            <a:avLst/>
          </a:prstGeom>
          <a:solidFill>
            <a:srgbClr val="DEEA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o-RO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Sesiuni</a:t>
            </a:r>
            <a:r>
              <a:rPr kumimoji="0" lang="en-US" altLang="ro-RO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kumimoji="0" lang="en-US" altLang="ro-RO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tematice</a:t>
            </a:r>
            <a:r>
              <a:rPr kumimoji="0" lang="en-US" altLang="ro-RO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 (14.00– 17.00)</a:t>
            </a:r>
            <a:endParaRPr kumimoji="0" lang="ro-RO" altLang="ro-R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o-RO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17.00 – 17.15: </a:t>
            </a:r>
            <a:r>
              <a:rPr kumimoji="0" lang="en-US" altLang="ro-RO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Concluzii</a:t>
            </a:r>
            <a:r>
              <a:rPr kumimoji="0" lang="en-US" altLang="ro-RO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kumimoji="0" lang="en-US" altLang="ro-RO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și</a:t>
            </a:r>
            <a:r>
              <a:rPr kumimoji="0" lang="en-US" altLang="ro-RO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kumimoji="0" lang="en-US" altLang="ro-RO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activități</a:t>
            </a:r>
            <a:r>
              <a:rPr kumimoji="0" lang="en-US" altLang="ro-RO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r>
              <a:rPr kumimoji="0" lang="en-US" altLang="ro-RO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Cambria" panose="02040503050406030204" pitchFamily="18" charset="0"/>
              </a:rPr>
              <a:t>viitoare</a:t>
            </a:r>
            <a:endParaRPr kumimoji="0" lang="en-US" altLang="ro-R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062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7440</TotalTime>
  <Words>703</Words>
  <Application>Microsoft Office PowerPoint</Application>
  <PresentationFormat>Widescreen</PresentationFormat>
  <Paragraphs>139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MS PGothic</vt:lpstr>
      <vt:lpstr>Arial</vt:lpstr>
      <vt:lpstr>Calibri</vt:lpstr>
      <vt:lpstr>Calibri Light</vt:lpstr>
      <vt:lpstr>Cambria</vt:lpstr>
      <vt:lpstr>Open Sans</vt:lpstr>
      <vt:lpstr>Times New Roman</vt:lpstr>
      <vt:lpstr>Office Theme</vt:lpstr>
      <vt:lpstr>PowerPoint Presentation</vt:lpstr>
      <vt:lpstr>PowerPoint Presentation</vt:lpstr>
      <vt:lpstr>Inițiative principale pentru știința deschisă Open Science Hub Romania (UEFISCDI)</vt:lpstr>
      <vt:lpstr>PowerPoint Presentation</vt:lpstr>
      <vt:lpstr>Proces național pentru definirea acțiunilor strategice pentru Știința Deschisă</vt:lpstr>
      <vt:lpstr>Proces național pentru definirea acțiunilor strategice pentru Știința Deschisă</vt:lpstr>
      <vt:lpstr>PowerPoint Presentation</vt:lpstr>
      <vt:lpstr>PowerPoint Presentation</vt:lpstr>
      <vt:lpstr>PowerPoint Presentation</vt:lpstr>
      <vt:lpstr>PowerPoint Presentation</vt:lpstr>
      <vt:lpstr>Urmăriți-ne..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A4.1. Dezvoltarea cadrului strategic și funcțional cu privire la  Știința deschisă (Open Science) – OS &amp; Acces deschis (Open Access) - OA  (conform recomandărilor UE și practicilor de la nivel european)  A - Document strategic  B - Fundamentarea depozitului național pentru rezultatele OS</dc:title>
  <dc:creator>Alina Irimia</dc:creator>
  <cp:lastModifiedBy>Alina Irimia</cp:lastModifiedBy>
  <cp:revision>59</cp:revision>
  <dcterms:created xsi:type="dcterms:W3CDTF">2019-09-15T12:07:27Z</dcterms:created>
  <dcterms:modified xsi:type="dcterms:W3CDTF">2020-03-11T14:34:57Z</dcterms:modified>
</cp:coreProperties>
</file>